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0287000" cx="18288000"/>
  <p:notesSz cx="6858000" cy="9144000"/>
  <p:embeddedFontLst>
    <p:embeddedFont>
      <p:font typeface="Open Sans"/>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5" roundtripDataSignature="AMtx7mgI7RbxNgrgTW1OU6IGHMzN6pPD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ae517215c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ae517215c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1792288" y="612775"/>
            <a:ext cx="5486400" cy="4114800"/>
          </a:xfrm>
          <a:prstGeom prst="rect">
            <a:avLst/>
          </a:prstGeom>
          <a:noFill/>
          <a:ln>
            <a:noFill/>
          </a:ln>
        </p:spPr>
      </p:sp>
      <p:sp>
        <p:nvSpPr>
          <p:cNvPr id="64" name="Google Shape;64;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3.jpg"/><Relationship Id="rId7"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7.jpg"/><Relationship Id="rId7"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7.jpg"/><Relationship Id="rId7"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2.jpg"/><Relationship Id="rId7"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0.jpg"/><Relationship Id="rId7"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7.jpg"/><Relationship Id="rId7"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2.jpg"/><Relationship Id="rId7"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1.jpg"/><Relationship Id="rId7"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7.jpg"/><Relationship Id="rId7" Type="http://schemas.openxmlformats.org/officeDocument/2006/relationships/image" Target="../media/image5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2.jpg"/><Relationship Id="rId7"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8.jpg"/><Relationship Id="rId7"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4.jpg"/><Relationship Id="rId7" Type="http://schemas.openxmlformats.org/officeDocument/2006/relationships/image" Target="../media/image5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2.jpg"/><Relationship Id="rId7" Type="http://schemas.openxmlformats.org/officeDocument/2006/relationships/image" Target="../media/image40.jpg"/><Relationship Id="rId8" Type="http://schemas.openxmlformats.org/officeDocument/2006/relationships/image" Target="../media/image5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9.jpg"/><Relationship Id="rId7" Type="http://schemas.openxmlformats.org/officeDocument/2006/relationships/image" Target="../media/image48.jpg"/><Relationship Id="rId8" Type="http://schemas.openxmlformats.org/officeDocument/2006/relationships/image" Target="../media/image5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5.jpg"/><Relationship Id="rId7" Type="http://schemas.openxmlformats.org/officeDocument/2006/relationships/image" Target="../media/image53.png"/><Relationship Id="rId8"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3.jpg"/><Relationship Id="rId7"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6.jpg"/><Relationship Id="rId7"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85" name="Google Shape;85;p1"/>
          <p:cNvSpPr/>
          <p:nvPr/>
        </p:nvSpPr>
        <p:spPr>
          <a:xfrm>
            <a:off x="14911748" y="9003172"/>
            <a:ext cx="3048917" cy="1069937"/>
          </a:xfrm>
          <a:custGeom>
            <a:rect b="b" l="l" r="r" t="t"/>
            <a:pathLst>
              <a:path extrusionOk="0" h="1069937" w="3048917">
                <a:moveTo>
                  <a:pt x="0" y="0"/>
                </a:moveTo>
                <a:lnTo>
                  <a:pt x="3048917" y="0"/>
                </a:lnTo>
                <a:lnTo>
                  <a:pt x="3048917" y="1069937"/>
                </a:lnTo>
                <a:lnTo>
                  <a:pt x="0" y="1069937"/>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212671" y="8730320"/>
            <a:ext cx="6473156" cy="1361839"/>
          </a:xfrm>
          <a:custGeom>
            <a:rect b="b" l="l" r="r" t="t"/>
            <a:pathLst>
              <a:path extrusionOk="0" h="1361839" w="6473156">
                <a:moveTo>
                  <a:pt x="0" y="0"/>
                </a:moveTo>
                <a:lnTo>
                  <a:pt x="6473156" y="0"/>
                </a:lnTo>
                <a:lnTo>
                  <a:pt x="6473156" y="1361839"/>
                </a:lnTo>
                <a:lnTo>
                  <a:pt x="0" y="1361839"/>
                </a:lnTo>
                <a:lnTo>
                  <a:pt x="0" y="0"/>
                </a:lnTo>
                <a:close/>
              </a:path>
            </a:pathLst>
          </a:custGeom>
          <a:blipFill rotWithShape="1">
            <a:blip r:embed="rId5">
              <a:alphaModFix/>
            </a:blip>
            <a:stretch>
              <a:fillRect b="0" l="0" r="0" t="0"/>
            </a:stretch>
          </a:blipFill>
          <a:ln>
            <a:noFill/>
          </a:ln>
        </p:spPr>
      </p:sp>
      <p:sp>
        <p:nvSpPr>
          <p:cNvPr id="87" name="Google Shape;87;p1"/>
          <p:cNvSpPr txBox="1"/>
          <p:nvPr/>
        </p:nvSpPr>
        <p:spPr>
          <a:xfrm>
            <a:off x="5032431" y="2740660"/>
            <a:ext cx="8554760" cy="463423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799" u="none" cap="none" strike="noStrike">
                <a:solidFill>
                  <a:srgbClr val="000000"/>
                </a:solidFill>
                <a:latin typeface="Open Sans"/>
                <a:ea typeface="Open Sans"/>
                <a:cs typeface="Open Sans"/>
                <a:sym typeface="Open Sans"/>
              </a:rPr>
              <a:t>Environmental </a:t>
            </a:r>
            <a:endParaRPr/>
          </a:p>
          <a:p>
            <a:pPr indent="0" lvl="0" marL="0" marR="0" rtl="0" algn="ctr">
              <a:lnSpc>
                <a:spcPct val="140004"/>
              </a:lnSpc>
              <a:spcBef>
                <a:spcPts val="0"/>
              </a:spcBef>
              <a:spcAft>
                <a:spcPts val="0"/>
              </a:spcAft>
              <a:buNone/>
            </a:pPr>
            <a:r>
              <a:rPr b="1" i="0" lang="en-US" sz="8799" u="none" cap="none" strike="noStrike">
                <a:solidFill>
                  <a:srgbClr val="000000"/>
                </a:solidFill>
                <a:latin typeface="Open Sans"/>
                <a:ea typeface="Open Sans"/>
                <a:cs typeface="Open Sans"/>
                <a:sym typeface="Open Sans"/>
              </a:rPr>
              <a:t>undertaken </a:t>
            </a:r>
            <a:endParaRPr/>
          </a:p>
          <a:p>
            <a:pPr indent="0" lvl="0" marL="0" marR="0" rtl="0" algn="ctr">
              <a:lnSpc>
                <a:spcPct val="140004"/>
              </a:lnSpc>
              <a:spcBef>
                <a:spcPts val="0"/>
              </a:spcBef>
              <a:spcAft>
                <a:spcPts val="0"/>
              </a:spcAft>
              <a:buNone/>
            </a:pPr>
            <a:r>
              <a:rPr b="1" i="0" lang="en-US" sz="8799" u="none" cap="none" strike="noStrike">
                <a:solidFill>
                  <a:srgbClr val="000000"/>
                </a:solidFill>
                <a:latin typeface="Open Sans"/>
                <a:ea typeface="Open Sans"/>
                <a:cs typeface="Open Sans"/>
                <a:sym typeface="Open Sans"/>
              </a:rPr>
              <a:t>activities</a:t>
            </a:r>
            <a:endParaRPr/>
          </a:p>
        </p:txBody>
      </p:sp>
      <p:sp>
        <p:nvSpPr>
          <p:cNvPr id="88" name="Google Shape;88;p1"/>
          <p:cNvSpPr/>
          <p:nvPr/>
        </p:nvSpPr>
        <p:spPr>
          <a:xfrm rot="5400000">
            <a:off x="8664481" y="-1737504"/>
            <a:ext cx="959038" cy="5513359"/>
          </a:xfrm>
          <a:custGeom>
            <a:rect b="b" l="l" r="r" t="t"/>
            <a:pathLst>
              <a:path extrusionOk="0" h="5513359" w="959038">
                <a:moveTo>
                  <a:pt x="0" y="0"/>
                </a:moveTo>
                <a:lnTo>
                  <a:pt x="959038" y="0"/>
                </a:lnTo>
                <a:lnTo>
                  <a:pt x="959038" y="5513358"/>
                </a:lnTo>
                <a:lnTo>
                  <a:pt x="0" y="5513358"/>
                </a:lnTo>
                <a:lnTo>
                  <a:pt x="0" y="0"/>
                </a:lnTo>
                <a:close/>
              </a:path>
            </a:pathLst>
          </a:custGeom>
          <a:blipFill rotWithShape="1">
            <a:blip r:embed="rId6">
              <a:alphaModFix/>
            </a:blip>
            <a:stretch>
              <a:fillRect b="0" l="-363600" r="-9862" t="0"/>
            </a:stretch>
          </a:blipFill>
          <a:ln>
            <a:noFill/>
          </a:ln>
        </p:spPr>
      </p:sp>
      <p:sp>
        <p:nvSpPr>
          <p:cNvPr id="89" name="Google Shape;89;p1"/>
          <p:cNvSpPr txBox="1"/>
          <p:nvPr/>
        </p:nvSpPr>
        <p:spPr>
          <a:xfrm>
            <a:off x="5965016" y="1479644"/>
            <a:ext cx="6357968" cy="483909"/>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2911" u="none" cap="none" strike="noStrike">
                <a:solidFill>
                  <a:srgbClr val="323D96"/>
                </a:solidFill>
                <a:latin typeface="Open Sans"/>
                <a:ea typeface="Open Sans"/>
                <a:cs typeface="Open Sans"/>
                <a:sym typeface="Open Sans"/>
              </a:rPr>
              <a:t>Big Data Unites Sciences and Arts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69" name="Google Shape;169;p10"/>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70" name="Google Shape;170;p10"/>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71" name="Google Shape;171;p10"/>
          <p:cNvSpPr/>
          <p:nvPr/>
        </p:nvSpPr>
        <p:spPr>
          <a:xfrm>
            <a:off x="3997201" y="3346684"/>
            <a:ext cx="4875108" cy="6503757"/>
          </a:xfrm>
          <a:custGeom>
            <a:rect b="b" l="l" r="r" t="t"/>
            <a:pathLst>
              <a:path extrusionOk="0" h="6503757" w="4875108">
                <a:moveTo>
                  <a:pt x="0" y="0"/>
                </a:moveTo>
                <a:lnTo>
                  <a:pt x="4875108" y="0"/>
                </a:lnTo>
                <a:lnTo>
                  <a:pt x="4875108" y="6503757"/>
                </a:lnTo>
                <a:lnTo>
                  <a:pt x="0" y="6503757"/>
                </a:lnTo>
                <a:lnTo>
                  <a:pt x="0" y="0"/>
                </a:lnTo>
                <a:close/>
              </a:path>
            </a:pathLst>
          </a:custGeom>
          <a:blipFill rotWithShape="1">
            <a:blip r:embed="rId6">
              <a:alphaModFix/>
            </a:blip>
            <a:stretch>
              <a:fillRect b="0" l="0" r="0" t="0"/>
            </a:stretch>
          </a:blipFill>
          <a:ln>
            <a:noFill/>
          </a:ln>
        </p:spPr>
      </p:sp>
      <p:sp>
        <p:nvSpPr>
          <p:cNvPr id="172" name="Google Shape;172;p10"/>
          <p:cNvSpPr/>
          <p:nvPr/>
        </p:nvSpPr>
        <p:spPr>
          <a:xfrm>
            <a:off x="9881959" y="3606482"/>
            <a:ext cx="4420885" cy="5894513"/>
          </a:xfrm>
          <a:custGeom>
            <a:rect b="b" l="l" r="r" t="t"/>
            <a:pathLst>
              <a:path extrusionOk="0" h="5894513" w="4420885">
                <a:moveTo>
                  <a:pt x="0" y="0"/>
                </a:moveTo>
                <a:lnTo>
                  <a:pt x="4420885" y="0"/>
                </a:lnTo>
                <a:lnTo>
                  <a:pt x="4420885" y="5894513"/>
                </a:lnTo>
                <a:lnTo>
                  <a:pt x="0" y="5894513"/>
                </a:lnTo>
                <a:lnTo>
                  <a:pt x="0" y="0"/>
                </a:lnTo>
                <a:close/>
              </a:path>
            </a:pathLst>
          </a:custGeom>
          <a:blipFill rotWithShape="1">
            <a:blip r:embed="rId7">
              <a:alphaModFix/>
            </a:blip>
            <a:stretch>
              <a:fillRect b="0" l="0" r="0" t="0"/>
            </a:stretch>
          </a:blipFill>
          <a:ln>
            <a:noFill/>
          </a:ln>
        </p:spPr>
      </p:sp>
      <p:sp>
        <p:nvSpPr>
          <p:cNvPr id="173" name="Google Shape;173;p10"/>
          <p:cNvSpPr txBox="1"/>
          <p:nvPr/>
        </p:nvSpPr>
        <p:spPr>
          <a:xfrm>
            <a:off x="1019700" y="1945150"/>
            <a:ext cx="162486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And several upcycling workshops were held in which participants could recycle e-waste into fruitful objects (jewel</a:t>
            </a:r>
            <a:r>
              <a:rPr b="1" lang="en-US" sz="3200">
                <a:latin typeface="Open Sans"/>
                <a:ea typeface="Open Sans"/>
                <a:cs typeface="Open Sans"/>
                <a:sym typeface="Open Sans"/>
              </a:rPr>
              <a:t>ry, </a:t>
            </a:r>
            <a:r>
              <a:rPr b="1" lang="en-US" sz="3200">
                <a:latin typeface="Open Sans"/>
                <a:ea typeface="Open Sans"/>
                <a:cs typeface="Open Sans"/>
                <a:sym typeface="Open Sans"/>
              </a:rPr>
              <a:t>accessories and decorative objects)</a:t>
            </a:r>
            <a:r>
              <a:rPr b="1" i="0" lang="en-US" sz="32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79" name="Google Shape;179;p11"/>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80" name="Google Shape;180;p11"/>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81" name="Google Shape;181;p11"/>
          <p:cNvSpPr/>
          <p:nvPr/>
        </p:nvSpPr>
        <p:spPr>
          <a:xfrm>
            <a:off x="12598772" y="3417700"/>
            <a:ext cx="4092065" cy="5456087"/>
          </a:xfrm>
          <a:custGeom>
            <a:rect b="b" l="l" r="r" t="t"/>
            <a:pathLst>
              <a:path extrusionOk="0" h="5456087" w="4092065">
                <a:moveTo>
                  <a:pt x="0" y="0"/>
                </a:moveTo>
                <a:lnTo>
                  <a:pt x="4092066" y="0"/>
                </a:lnTo>
                <a:lnTo>
                  <a:pt x="4092066" y="5456087"/>
                </a:lnTo>
                <a:lnTo>
                  <a:pt x="0" y="5456087"/>
                </a:lnTo>
                <a:lnTo>
                  <a:pt x="0" y="0"/>
                </a:lnTo>
                <a:close/>
              </a:path>
            </a:pathLst>
          </a:custGeom>
          <a:blipFill rotWithShape="1">
            <a:blip r:embed="rId6">
              <a:alphaModFix/>
            </a:blip>
            <a:stretch>
              <a:fillRect b="0" l="0" r="0" t="0"/>
            </a:stretch>
          </a:blipFill>
          <a:ln>
            <a:noFill/>
          </a:ln>
        </p:spPr>
      </p:sp>
      <p:sp>
        <p:nvSpPr>
          <p:cNvPr id="182" name="Google Shape;182;p11"/>
          <p:cNvSpPr/>
          <p:nvPr/>
        </p:nvSpPr>
        <p:spPr>
          <a:xfrm>
            <a:off x="1769262" y="3898431"/>
            <a:ext cx="10048923" cy="6049771"/>
          </a:xfrm>
          <a:custGeom>
            <a:rect b="b" l="l" r="r" t="t"/>
            <a:pathLst>
              <a:path extrusionOk="0" h="6049771" w="10048923">
                <a:moveTo>
                  <a:pt x="0" y="0"/>
                </a:moveTo>
                <a:lnTo>
                  <a:pt x="10048923" y="0"/>
                </a:lnTo>
                <a:lnTo>
                  <a:pt x="10048923" y="6049772"/>
                </a:lnTo>
                <a:lnTo>
                  <a:pt x="0" y="6049772"/>
                </a:lnTo>
                <a:lnTo>
                  <a:pt x="0" y="0"/>
                </a:lnTo>
                <a:close/>
              </a:path>
            </a:pathLst>
          </a:custGeom>
          <a:blipFill rotWithShape="1">
            <a:blip r:embed="rId7">
              <a:alphaModFix/>
            </a:blip>
            <a:stretch>
              <a:fillRect b="-1972" l="0" r="0" t="-22532"/>
            </a:stretch>
          </a:blipFill>
          <a:ln>
            <a:noFill/>
          </a:ln>
        </p:spPr>
      </p:sp>
      <p:sp>
        <p:nvSpPr>
          <p:cNvPr id="183" name="Google Shape;183;p11"/>
          <p:cNvSpPr txBox="1"/>
          <p:nvPr/>
        </p:nvSpPr>
        <p:spPr>
          <a:xfrm>
            <a:off x="1523988" y="2025488"/>
            <a:ext cx="152400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Moreover, was held a workshop to learn about the different types of plastics and analyze them and their effects in our everyday life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89" name="Google Shape;189;p12"/>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90" name="Google Shape;190;p12"/>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91" name="Google Shape;191;p12"/>
          <p:cNvSpPr/>
          <p:nvPr/>
        </p:nvSpPr>
        <p:spPr>
          <a:xfrm>
            <a:off x="734003" y="3494663"/>
            <a:ext cx="9057884" cy="6057460"/>
          </a:xfrm>
          <a:custGeom>
            <a:rect b="b" l="l" r="r" t="t"/>
            <a:pathLst>
              <a:path extrusionOk="0" h="6057460" w="9057884">
                <a:moveTo>
                  <a:pt x="0" y="0"/>
                </a:moveTo>
                <a:lnTo>
                  <a:pt x="9057885" y="0"/>
                </a:lnTo>
                <a:lnTo>
                  <a:pt x="9057885" y="6057460"/>
                </a:lnTo>
                <a:lnTo>
                  <a:pt x="0" y="6057460"/>
                </a:lnTo>
                <a:lnTo>
                  <a:pt x="0" y="0"/>
                </a:lnTo>
                <a:close/>
              </a:path>
            </a:pathLst>
          </a:custGeom>
          <a:blipFill rotWithShape="1">
            <a:blip r:embed="rId6">
              <a:alphaModFix/>
            </a:blip>
            <a:stretch>
              <a:fillRect b="0" l="0" r="0" t="0"/>
            </a:stretch>
          </a:blipFill>
          <a:ln>
            <a:noFill/>
          </a:ln>
        </p:spPr>
      </p:sp>
      <p:sp>
        <p:nvSpPr>
          <p:cNvPr id="192" name="Google Shape;192;p12"/>
          <p:cNvSpPr/>
          <p:nvPr/>
        </p:nvSpPr>
        <p:spPr>
          <a:xfrm>
            <a:off x="10277774" y="4028138"/>
            <a:ext cx="7364683" cy="4900862"/>
          </a:xfrm>
          <a:custGeom>
            <a:rect b="b" l="l" r="r" t="t"/>
            <a:pathLst>
              <a:path extrusionOk="0" h="4900862" w="7364683">
                <a:moveTo>
                  <a:pt x="0" y="0"/>
                </a:moveTo>
                <a:lnTo>
                  <a:pt x="7364683" y="0"/>
                </a:lnTo>
                <a:lnTo>
                  <a:pt x="7364683" y="4900862"/>
                </a:lnTo>
                <a:lnTo>
                  <a:pt x="0" y="4900862"/>
                </a:lnTo>
                <a:lnTo>
                  <a:pt x="0" y="0"/>
                </a:lnTo>
                <a:close/>
              </a:path>
            </a:pathLst>
          </a:custGeom>
          <a:blipFill rotWithShape="1">
            <a:blip r:embed="rId7">
              <a:alphaModFix/>
            </a:blip>
            <a:stretch>
              <a:fillRect b="0" l="0" r="0" t="0"/>
            </a:stretch>
          </a:blipFill>
          <a:ln>
            <a:noFill/>
          </a:ln>
        </p:spPr>
      </p:sp>
      <p:sp>
        <p:nvSpPr>
          <p:cNvPr id="193" name="Google Shape;193;p12"/>
          <p:cNvSpPr txBox="1"/>
          <p:nvPr/>
        </p:nvSpPr>
        <p:spPr>
          <a:xfrm>
            <a:off x="2644830" y="1959494"/>
            <a:ext cx="12998340" cy="1099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And, they paid a visit to the Pantera Shop, the Senegalese Street vendors center in Madrid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99" name="Google Shape;199;p13"/>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00" name="Google Shape;200;p13"/>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01" name="Google Shape;201;p13"/>
          <p:cNvSpPr/>
          <p:nvPr/>
        </p:nvSpPr>
        <p:spPr>
          <a:xfrm>
            <a:off x="1028700" y="4381876"/>
            <a:ext cx="7935904" cy="5456087"/>
          </a:xfrm>
          <a:custGeom>
            <a:rect b="b" l="l" r="r" t="t"/>
            <a:pathLst>
              <a:path extrusionOk="0" h="5456087" w="7935904">
                <a:moveTo>
                  <a:pt x="0" y="0"/>
                </a:moveTo>
                <a:lnTo>
                  <a:pt x="7935904" y="0"/>
                </a:lnTo>
                <a:lnTo>
                  <a:pt x="7935904" y="5456088"/>
                </a:lnTo>
                <a:lnTo>
                  <a:pt x="0" y="5456088"/>
                </a:lnTo>
                <a:lnTo>
                  <a:pt x="0" y="0"/>
                </a:lnTo>
                <a:close/>
              </a:path>
            </a:pathLst>
          </a:custGeom>
          <a:blipFill rotWithShape="1">
            <a:blip r:embed="rId6">
              <a:alphaModFix/>
            </a:blip>
            <a:stretch>
              <a:fillRect b="0" l="0" r="0" t="-9086"/>
            </a:stretch>
          </a:blipFill>
          <a:ln>
            <a:noFill/>
          </a:ln>
        </p:spPr>
      </p:sp>
      <p:sp>
        <p:nvSpPr>
          <p:cNvPr id="202" name="Google Shape;202;p13"/>
          <p:cNvSpPr/>
          <p:nvPr/>
        </p:nvSpPr>
        <p:spPr>
          <a:xfrm>
            <a:off x="9791888" y="3686426"/>
            <a:ext cx="6431954" cy="5118731"/>
          </a:xfrm>
          <a:custGeom>
            <a:rect b="b" l="l" r="r" t="t"/>
            <a:pathLst>
              <a:path extrusionOk="0" h="5118731" w="6431954">
                <a:moveTo>
                  <a:pt x="0" y="0"/>
                </a:moveTo>
                <a:lnTo>
                  <a:pt x="6431953" y="0"/>
                </a:lnTo>
                <a:lnTo>
                  <a:pt x="6431953" y="5118731"/>
                </a:lnTo>
                <a:lnTo>
                  <a:pt x="0" y="5118731"/>
                </a:lnTo>
                <a:lnTo>
                  <a:pt x="0" y="0"/>
                </a:lnTo>
                <a:close/>
              </a:path>
            </a:pathLst>
          </a:custGeom>
          <a:blipFill rotWithShape="1">
            <a:blip r:embed="rId7">
              <a:alphaModFix/>
            </a:blip>
            <a:stretch>
              <a:fillRect b="-19656" l="0" r="0" t="-47875"/>
            </a:stretch>
          </a:blipFill>
          <a:ln>
            <a:noFill/>
          </a:ln>
        </p:spPr>
      </p:sp>
      <p:sp>
        <p:nvSpPr>
          <p:cNvPr id="203" name="Google Shape;203;p13"/>
          <p:cNvSpPr txBox="1"/>
          <p:nvPr/>
        </p:nvSpPr>
        <p:spPr>
          <a:xfrm>
            <a:off x="2133770" y="2206552"/>
            <a:ext cx="15316235" cy="1099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Croatian mobility, a decoupage workshop was organized in order to learn how to give new life to diverse materials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09" name="Google Shape;209;p14"/>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10" name="Google Shape;210;p14"/>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11" name="Google Shape;211;p14"/>
          <p:cNvSpPr/>
          <p:nvPr/>
        </p:nvSpPr>
        <p:spPr>
          <a:xfrm>
            <a:off x="5336587" y="4182266"/>
            <a:ext cx="7614827" cy="5703770"/>
          </a:xfrm>
          <a:custGeom>
            <a:rect b="b" l="l" r="r" t="t"/>
            <a:pathLst>
              <a:path extrusionOk="0" h="5703770" w="7614827">
                <a:moveTo>
                  <a:pt x="0" y="0"/>
                </a:moveTo>
                <a:lnTo>
                  <a:pt x="7614826" y="0"/>
                </a:lnTo>
                <a:lnTo>
                  <a:pt x="7614826" y="5703770"/>
                </a:lnTo>
                <a:lnTo>
                  <a:pt x="0" y="5703770"/>
                </a:lnTo>
                <a:lnTo>
                  <a:pt x="0" y="0"/>
                </a:lnTo>
                <a:close/>
              </a:path>
            </a:pathLst>
          </a:custGeom>
          <a:blipFill rotWithShape="1">
            <a:blip r:embed="rId6">
              <a:alphaModFix/>
            </a:blip>
            <a:stretch>
              <a:fillRect b="0" l="0" r="0" t="0"/>
            </a:stretch>
          </a:blipFill>
          <a:ln>
            <a:noFill/>
          </a:ln>
        </p:spPr>
      </p:sp>
      <p:sp>
        <p:nvSpPr>
          <p:cNvPr id="212" name="Google Shape;212;p14"/>
          <p:cNvSpPr txBox="1"/>
          <p:nvPr/>
        </p:nvSpPr>
        <p:spPr>
          <a:xfrm>
            <a:off x="3303301" y="2156662"/>
            <a:ext cx="116814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Participants took part in a workshop on microplastics and their recycling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18" name="Google Shape;218;p15"/>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19" name="Google Shape;219;p15"/>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20" name="Google Shape;220;p15"/>
          <p:cNvSpPr/>
          <p:nvPr/>
        </p:nvSpPr>
        <p:spPr>
          <a:xfrm>
            <a:off x="6200375" y="2779825"/>
            <a:ext cx="5887208" cy="7067826"/>
          </a:xfrm>
          <a:custGeom>
            <a:rect b="b" l="l" r="r" t="t"/>
            <a:pathLst>
              <a:path extrusionOk="0" h="6731263" w="5502064">
                <a:moveTo>
                  <a:pt x="0" y="0"/>
                </a:moveTo>
                <a:lnTo>
                  <a:pt x="5502064" y="0"/>
                </a:lnTo>
                <a:lnTo>
                  <a:pt x="5502064" y="6731263"/>
                </a:lnTo>
                <a:lnTo>
                  <a:pt x="0" y="6731263"/>
                </a:lnTo>
                <a:lnTo>
                  <a:pt x="0" y="0"/>
                </a:lnTo>
                <a:close/>
              </a:path>
            </a:pathLst>
          </a:custGeom>
          <a:blipFill rotWithShape="1">
            <a:blip r:embed="rId6">
              <a:alphaModFix/>
            </a:blip>
            <a:stretch>
              <a:fillRect b="0" l="0" r="0" t="-8984"/>
            </a:stretch>
          </a:blipFill>
          <a:ln>
            <a:noFill/>
          </a:ln>
        </p:spPr>
      </p:sp>
      <p:sp>
        <p:nvSpPr>
          <p:cNvPr id="221" name="Google Shape;221;p15"/>
          <p:cNvSpPr txBox="1"/>
          <p:nvPr/>
        </p:nvSpPr>
        <p:spPr>
          <a:xfrm>
            <a:off x="3736181" y="2051258"/>
            <a:ext cx="108156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addition, a 3D modelling workshop was conducted.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27" name="Google Shape;227;p16"/>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28" name="Google Shape;228;p16"/>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29" name="Google Shape;229;p16"/>
          <p:cNvSpPr/>
          <p:nvPr/>
        </p:nvSpPr>
        <p:spPr>
          <a:xfrm>
            <a:off x="6712468" y="4835050"/>
            <a:ext cx="7033840" cy="5285684"/>
          </a:xfrm>
          <a:custGeom>
            <a:rect b="b" l="l" r="r" t="t"/>
            <a:pathLst>
              <a:path extrusionOk="0" h="5285684" w="7033840">
                <a:moveTo>
                  <a:pt x="0" y="0"/>
                </a:moveTo>
                <a:lnTo>
                  <a:pt x="7033840" y="0"/>
                </a:lnTo>
                <a:lnTo>
                  <a:pt x="7033840" y="5285684"/>
                </a:lnTo>
                <a:lnTo>
                  <a:pt x="0" y="5285684"/>
                </a:lnTo>
                <a:lnTo>
                  <a:pt x="0" y="0"/>
                </a:lnTo>
                <a:close/>
              </a:path>
            </a:pathLst>
          </a:custGeom>
          <a:blipFill rotWithShape="1">
            <a:blip r:embed="rId6">
              <a:alphaModFix/>
            </a:blip>
            <a:stretch>
              <a:fillRect b="0" l="0" r="0" t="0"/>
            </a:stretch>
          </a:blipFill>
          <a:ln>
            <a:noFill/>
          </a:ln>
        </p:spPr>
      </p:sp>
      <p:sp>
        <p:nvSpPr>
          <p:cNvPr id="230" name="Google Shape;230;p16"/>
          <p:cNvSpPr/>
          <p:nvPr/>
        </p:nvSpPr>
        <p:spPr>
          <a:xfrm>
            <a:off x="14560832" y="4341226"/>
            <a:ext cx="2607031" cy="4634721"/>
          </a:xfrm>
          <a:custGeom>
            <a:rect b="b" l="l" r="r" t="t"/>
            <a:pathLst>
              <a:path extrusionOk="0" h="4634721" w="2607031">
                <a:moveTo>
                  <a:pt x="0" y="0"/>
                </a:moveTo>
                <a:lnTo>
                  <a:pt x="2607031" y="0"/>
                </a:lnTo>
                <a:lnTo>
                  <a:pt x="2607031" y="4634721"/>
                </a:lnTo>
                <a:lnTo>
                  <a:pt x="0" y="4634721"/>
                </a:lnTo>
                <a:lnTo>
                  <a:pt x="0" y="0"/>
                </a:lnTo>
                <a:close/>
              </a:path>
            </a:pathLst>
          </a:custGeom>
          <a:blipFill rotWithShape="1">
            <a:blip r:embed="rId7">
              <a:alphaModFix/>
            </a:blip>
            <a:stretch>
              <a:fillRect b="0" l="0" r="0" t="0"/>
            </a:stretch>
          </a:blipFill>
          <a:ln>
            <a:noFill/>
          </a:ln>
        </p:spPr>
      </p:sp>
      <p:sp>
        <p:nvSpPr>
          <p:cNvPr id="231" name="Google Shape;231;p16"/>
          <p:cNvSpPr/>
          <p:nvPr/>
        </p:nvSpPr>
        <p:spPr>
          <a:xfrm>
            <a:off x="954353" y="4609037"/>
            <a:ext cx="5029317" cy="5029317"/>
          </a:xfrm>
          <a:custGeom>
            <a:rect b="b" l="l" r="r" t="t"/>
            <a:pathLst>
              <a:path extrusionOk="0" h="5029317" w="5029317">
                <a:moveTo>
                  <a:pt x="0" y="0"/>
                </a:moveTo>
                <a:lnTo>
                  <a:pt x="5029317" y="0"/>
                </a:lnTo>
                <a:lnTo>
                  <a:pt x="5029317" y="5029317"/>
                </a:lnTo>
                <a:lnTo>
                  <a:pt x="0" y="5029317"/>
                </a:lnTo>
                <a:lnTo>
                  <a:pt x="0" y="0"/>
                </a:lnTo>
                <a:close/>
              </a:path>
            </a:pathLst>
          </a:custGeom>
          <a:blipFill rotWithShape="1">
            <a:blip r:embed="rId8">
              <a:alphaModFix/>
            </a:blip>
            <a:stretch>
              <a:fillRect b="0" l="0" r="0" t="0"/>
            </a:stretch>
          </a:blipFill>
          <a:ln>
            <a:noFill/>
          </a:ln>
        </p:spPr>
      </p:sp>
      <p:sp>
        <p:nvSpPr>
          <p:cNvPr id="232" name="Google Shape;232;p16"/>
          <p:cNvSpPr txBox="1"/>
          <p:nvPr/>
        </p:nvSpPr>
        <p:spPr>
          <a:xfrm>
            <a:off x="1374603" y="1758135"/>
            <a:ext cx="15316200" cy="256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And finally, they paid a visit to the Croatian 3D printing association, to the Association for Creative Sustainable Development and Competitiveness (KORAK) and to Maritima Recycling Point in the Dubrovnik Seaport where they learned the process of recycling plastic in order to create new items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38" name="Google Shape;238;p17"/>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39" name="Google Shape;239;p17"/>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40" name="Google Shape;240;p17"/>
          <p:cNvSpPr/>
          <p:nvPr/>
        </p:nvSpPr>
        <p:spPr>
          <a:xfrm>
            <a:off x="11053361" y="3467325"/>
            <a:ext cx="3742542" cy="6653409"/>
          </a:xfrm>
          <a:custGeom>
            <a:rect b="b" l="l" r="r" t="t"/>
            <a:pathLst>
              <a:path extrusionOk="0" h="6653409" w="3742542">
                <a:moveTo>
                  <a:pt x="0" y="0"/>
                </a:moveTo>
                <a:lnTo>
                  <a:pt x="3742542" y="0"/>
                </a:lnTo>
                <a:lnTo>
                  <a:pt x="3742542" y="6653409"/>
                </a:lnTo>
                <a:lnTo>
                  <a:pt x="0" y="6653409"/>
                </a:lnTo>
                <a:lnTo>
                  <a:pt x="0" y="0"/>
                </a:lnTo>
                <a:close/>
              </a:path>
            </a:pathLst>
          </a:custGeom>
          <a:blipFill rotWithShape="1">
            <a:blip r:embed="rId6">
              <a:alphaModFix/>
            </a:blip>
            <a:stretch>
              <a:fillRect b="0" l="0" r="0" t="0"/>
            </a:stretch>
          </a:blipFill>
          <a:ln>
            <a:noFill/>
          </a:ln>
        </p:spPr>
      </p:sp>
      <p:sp>
        <p:nvSpPr>
          <p:cNvPr id="241" name="Google Shape;241;p17"/>
          <p:cNvSpPr/>
          <p:nvPr/>
        </p:nvSpPr>
        <p:spPr>
          <a:xfrm>
            <a:off x="2500822" y="3924441"/>
            <a:ext cx="7467412" cy="5600559"/>
          </a:xfrm>
          <a:custGeom>
            <a:rect b="b" l="l" r="r" t="t"/>
            <a:pathLst>
              <a:path extrusionOk="0" h="5600559" w="7467412">
                <a:moveTo>
                  <a:pt x="0" y="0"/>
                </a:moveTo>
                <a:lnTo>
                  <a:pt x="7467413" y="0"/>
                </a:lnTo>
                <a:lnTo>
                  <a:pt x="7467413" y="5600559"/>
                </a:lnTo>
                <a:lnTo>
                  <a:pt x="0" y="5600559"/>
                </a:lnTo>
                <a:lnTo>
                  <a:pt x="0" y="0"/>
                </a:lnTo>
                <a:close/>
              </a:path>
            </a:pathLst>
          </a:custGeom>
          <a:blipFill rotWithShape="1">
            <a:blip r:embed="rId7">
              <a:alphaModFix/>
            </a:blip>
            <a:stretch>
              <a:fillRect b="0" l="0" r="0" t="0"/>
            </a:stretch>
          </a:blipFill>
          <a:ln>
            <a:noFill/>
          </a:ln>
        </p:spPr>
      </p:sp>
      <p:sp>
        <p:nvSpPr>
          <p:cNvPr id="242" name="Google Shape;242;p17"/>
          <p:cNvSpPr txBox="1"/>
          <p:nvPr/>
        </p:nvSpPr>
        <p:spPr>
          <a:xfrm>
            <a:off x="2108378" y="2069893"/>
            <a:ext cx="14071243" cy="1099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Estonia, teachers and students took part in a collage upcycling workshop organized by the Art  department of the Narva school.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48" name="Google Shape;248;p18"/>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49" name="Google Shape;249;p18"/>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50" name="Google Shape;250;p18"/>
          <p:cNvSpPr/>
          <p:nvPr/>
        </p:nvSpPr>
        <p:spPr>
          <a:xfrm>
            <a:off x="13049882" y="4885639"/>
            <a:ext cx="3967607" cy="3121762"/>
          </a:xfrm>
          <a:custGeom>
            <a:rect b="b" l="l" r="r" t="t"/>
            <a:pathLst>
              <a:path extrusionOk="0" h="3121762" w="3967607">
                <a:moveTo>
                  <a:pt x="0" y="0"/>
                </a:moveTo>
                <a:lnTo>
                  <a:pt x="3967607" y="0"/>
                </a:lnTo>
                <a:lnTo>
                  <a:pt x="3967607" y="3121762"/>
                </a:lnTo>
                <a:lnTo>
                  <a:pt x="0" y="3121762"/>
                </a:lnTo>
                <a:lnTo>
                  <a:pt x="0" y="0"/>
                </a:lnTo>
                <a:close/>
              </a:path>
            </a:pathLst>
          </a:custGeom>
          <a:blipFill rotWithShape="1">
            <a:blip r:embed="rId6">
              <a:alphaModFix/>
            </a:blip>
            <a:stretch>
              <a:fillRect b="-21394" l="-13380" r="-6905" t="-10075"/>
            </a:stretch>
          </a:blipFill>
          <a:ln>
            <a:noFill/>
          </a:ln>
        </p:spPr>
      </p:sp>
      <p:sp>
        <p:nvSpPr>
          <p:cNvPr id="251" name="Google Shape;251;p18"/>
          <p:cNvSpPr/>
          <p:nvPr/>
        </p:nvSpPr>
        <p:spPr>
          <a:xfrm>
            <a:off x="1632155" y="4051392"/>
            <a:ext cx="10293084" cy="5776993"/>
          </a:xfrm>
          <a:custGeom>
            <a:rect b="b" l="l" r="r" t="t"/>
            <a:pathLst>
              <a:path extrusionOk="0" h="5776993" w="10293084">
                <a:moveTo>
                  <a:pt x="0" y="0"/>
                </a:moveTo>
                <a:lnTo>
                  <a:pt x="10293084" y="0"/>
                </a:lnTo>
                <a:lnTo>
                  <a:pt x="10293084" y="5776993"/>
                </a:lnTo>
                <a:lnTo>
                  <a:pt x="0" y="5776993"/>
                </a:lnTo>
                <a:lnTo>
                  <a:pt x="0" y="0"/>
                </a:lnTo>
                <a:close/>
              </a:path>
            </a:pathLst>
          </a:custGeom>
          <a:blipFill rotWithShape="1">
            <a:blip r:embed="rId7">
              <a:alphaModFix/>
            </a:blip>
            <a:stretch>
              <a:fillRect b="0" l="0" r="0" t="0"/>
            </a:stretch>
          </a:blipFill>
          <a:ln>
            <a:noFill/>
          </a:ln>
        </p:spPr>
      </p:sp>
      <p:sp>
        <p:nvSpPr>
          <p:cNvPr id="252" name="Google Shape;252;p18"/>
          <p:cNvSpPr txBox="1"/>
          <p:nvPr/>
        </p:nvSpPr>
        <p:spPr>
          <a:xfrm>
            <a:off x="935671" y="1758135"/>
            <a:ext cx="16416658" cy="16617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Turkish mobility, several Art &amp; crafts upcycling workshops were held: A carving stamps session in which participants could practice carving techniques with recycled materials  and made their own personalized stamps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58" name="Google Shape;258;p19"/>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59" name="Google Shape;259;p19"/>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60" name="Google Shape;260;p19"/>
          <p:cNvSpPr/>
          <p:nvPr/>
        </p:nvSpPr>
        <p:spPr>
          <a:xfrm>
            <a:off x="10302196" y="3541411"/>
            <a:ext cx="7364683" cy="4900862"/>
          </a:xfrm>
          <a:custGeom>
            <a:rect b="b" l="l" r="r" t="t"/>
            <a:pathLst>
              <a:path extrusionOk="0" h="4900862" w="7364683">
                <a:moveTo>
                  <a:pt x="0" y="0"/>
                </a:moveTo>
                <a:lnTo>
                  <a:pt x="7364683" y="0"/>
                </a:lnTo>
                <a:lnTo>
                  <a:pt x="7364683" y="4900861"/>
                </a:lnTo>
                <a:lnTo>
                  <a:pt x="0" y="4900861"/>
                </a:lnTo>
                <a:lnTo>
                  <a:pt x="0" y="0"/>
                </a:lnTo>
                <a:close/>
              </a:path>
            </a:pathLst>
          </a:custGeom>
          <a:blipFill rotWithShape="1">
            <a:blip r:embed="rId6">
              <a:alphaModFix/>
            </a:blip>
            <a:stretch>
              <a:fillRect b="0" l="0" r="0" t="0"/>
            </a:stretch>
          </a:blipFill>
          <a:ln>
            <a:noFill/>
          </a:ln>
        </p:spPr>
      </p:sp>
      <p:sp>
        <p:nvSpPr>
          <p:cNvPr id="261" name="Google Shape;261;p19"/>
          <p:cNvSpPr/>
          <p:nvPr/>
        </p:nvSpPr>
        <p:spPr>
          <a:xfrm>
            <a:off x="1028700" y="4131925"/>
            <a:ext cx="8628495" cy="5506428"/>
          </a:xfrm>
          <a:custGeom>
            <a:rect b="b" l="l" r="r" t="t"/>
            <a:pathLst>
              <a:path extrusionOk="0" h="5506428" w="8628495">
                <a:moveTo>
                  <a:pt x="0" y="0"/>
                </a:moveTo>
                <a:lnTo>
                  <a:pt x="8628495" y="0"/>
                </a:lnTo>
                <a:lnTo>
                  <a:pt x="8628495" y="5506429"/>
                </a:lnTo>
                <a:lnTo>
                  <a:pt x="0" y="5506429"/>
                </a:lnTo>
                <a:lnTo>
                  <a:pt x="0" y="0"/>
                </a:lnTo>
                <a:close/>
              </a:path>
            </a:pathLst>
          </a:custGeom>
          <a:blipFill rotWithShape="1">
            <a:blip r:embed="rId7">
              <a:alphaModFix/>
            </a:blip>
            <a:stretch>
              <a:fillRect b="0" l="0" r="-13450" t="0"/>
            </a:stretch>
          </a:blipFill>
          <a:ln>
            <a:noFill/>
          </a:ln>
        </p:spPr>
      </p:sp>
      <p:sp>
        <p:nvSpPr>
          <p:cNvPr id="262" name="Google Shape;262;p19"/>
          <p:cNvSpPr txBox="1"/>
          <p:nvPr/>
        </p:nvSpPr>
        <p:spPr>
          <a:xfrm>
            <a:off x="1191959" y="2088320"/>
            <a:ext cx="16067341" cy="1099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the Düzce Youth Center, the paper artisans taught participants the basic paper marbling art methods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95" name="Google Shape;95;p2"/>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4">
              <a:alphaModFix/>
            </a:blip>
            <a:stretch>
              <a:fillRect b="0" l="0" r="0" t="0"/>
            </a:stretch>
          </a:blipFill>
          <a:ln>
            <a:noFill/>
          </a:ln>
        </p:spPr>
      </p:sp>
      <p:sp>
        <p:nvSpPr>
          <p:cNvPr id="96" name="Google Shape;96;p2"/>
          <p:cNvSpPr/>
          <p:nvPr/>
        </p:nvSpPr>
        <p:spPr>
          <a:xfrm>
            <a:off x="5005990" y="5525201"/>
            <a:ext cx="8276019" cy="4351584"/>
          </a:xfrm>
          <a:custGeom>
            <a:rect b="b" l="l" r="r" t="t"/>
            <a:pathLst>
              <a:path extrusionOk="0" h="4351584" w="8276019">
                <a:moveTo>
                  <a:pt x="0" y="0"/>
                </a:moveTo>
                <a:lnTo>
                  <a:pt x="8276020" y="0"/>
                </a:lnTo>
                <a:lnTo>
                  <a:pt x="8276020" y="4351584"/>
                </a:lnTo>
                <a:lnTo>
                  <a:pt x="0" y="4351584"/>
                </a:lnTo>
                <a:lnTo>
                  <a:pt x="0" y="0"/>
                </a:lnTo>
                <a:close/>
              </a:path>
            </a:pathLst>
          </a:custGeom>
          <a:blipFill rotWithShape="1">
            <a:blip r:embed="rId5">
              <a:alphaModFix/>
            </a:blip>
            <a:stretch>
              <a:fillRect b="0" l="0" r="0" t="0"/>
            </a:stretch>
          </a:blipFill>
          <a:ln>
            <a:noFill/>
          </a:ln>
        </p:spPr>
      </p:sp>
      <p:sp>
        <p:nvSpPr>
          <p:cNvPr id="97" name="Google Shape;97;p2"/>
          <p:cNvSpPr txBox="1"/>
          <p:nvPr/>
        </p:nvSpPr>
        <p:spPr>
          <a:xfrm>
            <a:off x="2070952" y="2081053"/>
            <a:ext cx="14146200" cy="32502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Open Sans"/>
                <a:ea typeface="Open Sans"/>
                <a:cs typeface="Open Sans"/>
                <a:sym typeface="Open Sans"/>
              </a:rPr>
              <a:t>From the beginning of the project, different activities related to climate change and recycling have been carried out. Through them, students </a:t>
            </a:r>
            <a:r>
              <a:rPr b="1" lang="en-US" sz="3199">
                <a:latin typeface="Open Sans"/>
                <a:ea typeface="Open Sans"/>
                <a:cs typeface="Open Sans"/>
                <a:sym typeface="Open Sans"/>
              </a:rPr>
              <a:t>have learned</a:t>
            </a:r>
            <a:r>
              <a:rPr b="1" i="0" lang="en-US" sz="3199" u="none" cap="none" strike="noStrike">
                <a:solidFill>
                  <a:srgbClr val="000000"/>
                </a:solidFill>
                <a:latin typeface="Open Sans"/>
                <a:ea typeface="Open Sans"/>
                <a:cs typeface="Open Sans"/>
                <a:sym typeface="Open Sans"/>
              </a:rPr>
              <a:t> that some actions in favour of the environment should be implemented to make possible to conserve natural resources, reduce pollution, and save energy</a:t>
            </a:r>
            <a:endParaRPr/>
          </a:p>
        </p:txBody>
      </p:sp>
      <p:sp>
        <p:nvSpPr>
          <p:cNvPr id="98" name="Google Shape;98;p2"/>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68" name="Google Shape;268;p20"/>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69" name="Google Shape;269;p20"/>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70" name="Google Shape;270;p20"/>
          <p:cNvSpPr/>
          <p:nvPr/>
        </p:nvSpPr>
        <p:spPr>
          <a:xfrm>
            <a:off x="9575568" y="3938542"/>
            <a:ext cx="7959072" cy="4467029"/>
          </a:xfrm>
          <a:custGeom>
            <a:rect b="b" l="l" r="r" t="t"/>
            <a:pathLst>
              <a:path extrusionOk="0" h="4467029" w="7959072">
                <a:moveTo>
                  <a:pt x="0" y="0"/>
                </a:moveTo>
                <a:lnTo>
                  <a:pt x="7959073" y="0"/>
                </a:lnTo>
                <a:lnTo>
                  <a:pt x="7959073" y="4467029"/>
                </a:lnTo>
                <a:lnTo>
                  <a:pt x="0" y="4467029"/>
                </a:lnTo>
                <a:lnTo>
                  <a:pt x="0" y="0"/>
                </a:lnTo>
                <a:close/>
              </a:path>
            </a:pathLst>
          </a:custGeom>
          <a:blipFill rotWithShape="1">
            <a:blip r:embed="rId6">
              <a:alphaModFix/>
            </a:blip>
            <a:stretch>
              <a:fillRect b="0" l="0" r="0" t="0"/>
            </a:stretch>
          </a:blipFill>
          <a:ln>
            <a:noFill/>
          </a:ln>
        </p:spPr>
      </p:sp>
      <p:sp>
        <p:nvSpPr>
          <p:cNvPr id="271" name="Google Shape;271;p20"/>
          <p:cNvSpPr/>
          <p:nvPr/>
        </p:nvSpPr>
        <p:spPr>
          <a:xfrm>
            <a:off x="441018" y="4319685"/>
            <a:ext cx="8702982" cy="5318669"/>
          </a:xfrm>
          <a:custGeom>
            <a:rect b="b" l="l" r="r" t="t"/>
            <a:pathLst>
              <a:path extrusionOk="0" h="5318669" w="8702982">
                <a:moveTo>
                  <a:pt x="0" y="0"/>
                </a:moveTo>
                <a:lnTo>
                  <a:pt x="8702982" y="0"/>
                </a:lnTo>
                <a:lnTo>
                  <a:pt x="8702982" y="5318669"/>
                </a:lnTo>
                <a:lnTo>
                  <a:pt x="0" y="5318669"/>
                </a:lnTo>
                <a:lnTo>
                  <a:pt x="0" y="0"/>
                </a:lnTo>
                <a:close/>
              </a:path>
            </a:pathLst>
          </a:custGeom>
          <a:blipFill rotWithShape="1">
            <a:blip r:embed="rId7">
              <a:alphaModFix/>
            </a:blip>
            <a:stretch>
              <a:fillRect b="0" l="0" r="-8886" t="0"/>
            </a:stretch>
          </a:blipFill>
          <a:ln>
            <a:noFill/>
          </a:ln>
        </p:spPr>
      </p:sp>
      <p:sp>
        <p:nvSpPr>
          <p:cNvPr id="272" name="Google Shape;272;p20"/>
          <p:cNvSpPr txBox="1"/>
          <p:nvPr/>
        </p:nvSpPr>
        <p:spPr>
          <a:xfrm>
            <a:off x="1709159" y="2088320"/>
            <a:ext cx="148698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They also took part in a sustainable macramè workshop and learned the basic knots and practiced the </a:t>
            </a:r>
            <a:r>
              <a:rPr b="1" lang="en-US" sz="3200">
                <a:latin typeface="Open Sans"/>
                <a:ea typeface="Open Sans"/>
                <a:cs typeface="Open Sans"/>
                <a:sym typeface="Open Sans"/>
              </a:rPr>
              <a:t>main</a:t>
            </a:r>
            <a:r>
              <a:rPr b="1" i="0" lang="en-US" sz="3200" u="none" cap="none" strike="noStrike">
                <a:solidFill>
                  <a:srgbClr val="000000"/>
                </a:solidFill>
                <a:latin typeface="Open Sans"/>
                <a:ea typeface="Open Sans"/>
                <a:cs typeface="Open Sans"/>
                <a:sym typeface="Open Sans"/>
              </a:rPr>
              <a:t> patterns with recycled fabric yarn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1"/>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78" name="Google Shape;278;p21"/>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79" name="Google Shape;279;p21"/>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80" name="Google Shape;280;p21"/>
          <p:cNvSpPr/>
          <p:nvPr/>
        </p:nvSpPr>
        <p:spPr>
          <a:xfrm>
            <a:off x="9144000" y="4014223"/>
            <a:ext cx="8563049" cy="4816715"/>
          </a:xfrm>
          <a:custGeom>
            <a:rect b="b" l="l" r="r" t="t"/>
            <a:pathLst>
              <a:path extrusionOk="0" h="4816715" w="8563049">
                <a:moveTo>
                  <a:pt x="0" y="0"/>
                </a:moveTo>
                <a:lnTo>
                  <a:pt x="8563049" y="0"/>
                </a:lnTo>
                <a:lnTo>
                  <a:pt x="8563049" y="4816714"/>
                </a:lnTo>
                <a:lnTo>
                  <a:pt x="0" y="4816714"/>
                </a:lnTo>
                <a:lnTo>
                  <a:pt x="0" y="0"/>
                </a:lnTo>
                <a:close/>
              </a:path>
            </a:pathLst>
          </a:custGeom>
          <a:blipFill rotWithShape="1">
            <a:blip r:embed="rId6">
              <a:alphaModFix/>
            </a:blip>
            <a:stretch>
              <a:fillRect b="0" l="0" r="0" t="0"/>
            </a:stretch>
          </a:blipFill>
          <a:ln>
            <a:noFill/>
          </a:ln>
        </p:spPr>
      </p:sp>
      <p:sp>
        <p:nvSpPr>
          <p:cNvPr id="281" name="Google Shape;281;p21"/>
          <p:cNvSpPr/>
          <p:nvPr/>
        </p:nvSpPr>
        <p:spPr>
          <a:xfrm>
            <a:off x="467031" y="4948144"/>
            <a:ext cx="8029082" cy="4690210"/>
          </a:xfrm>
          <a:custGeom>
            <a:rect b="b" l="l" r="r" t="t"/>
            <a:pathLst>
              <a:path extrusionOk="0" h="4690210" w="8029082">
                <a:moveTo>
                  <a:pt x="0" y="0"/>
                </a:moveTo>
                <a:lnTo>
                  <a:pt x="8029081" y="0"/>
                </a:lnTo>
                <a:lnTo>
                  <a:pt x="8029081" y="4690210"/>
                </a:lnTo>
                <a:lnTo>
                  <a:pt x="0" y="4690210"/>
                </a:lnTo>
                <a:lnTo>
                  <a:pt x="0" y="0"/>
                </a:lnTo>
                <a:close/>
              </a:path>
            </a:pathLst>
          </a:custGeom>
          <a:blipFill rotWithShape="1">
            <a:blip r:embed="rId7">
              <a:alphaModFix/>
            </a:blip>
            <a:stretch>
              <a:fillRect b="0" l="0" r="-3848" t="0"/>
            </a:stretch>
          </a:blipFill>
          <a:ln>
            <a:noFill/>
          </a:ln>
        </p:spPr>
      </p:sp>
      <p:sp>
        <p:nvSpPr>
          <p:cNvPr id="282" name="Google Shape;282;p21"/>
          <p:cNvSpPr txBox="1"/>
          <p:nvPr/>
        </p:nvSpPr>
        <p:spPr>
          <a:xfrm>
            <a:off x="717175" y="2107500"/>
            <a:ext cx="169899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And they took a tour to Düzce industries related to recycling, visiting the facilities of Çınar Boru Profil, Doğtaş Kelebek Mobilya and Erciyas Steel Pipe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2"/>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88" name="Google Shape;288;p22"/>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89" name="Google Shape;289;p22"/>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290" name="Google Shape;290;p22"/>
          <p:cNvSpPr/>
          <p:nvPr/>
        </p:nvSpPr>
        <p:spPr>
          <a:xfrm>
            <a:off x="609511" y="4362909"/>
            <a:ext cx="9429326" cy="5466475"/>
          </a:xfrm>
          <a:custGeom>
            <a:rect b="b" l="l" r="r" t="t"/>
            <a:pathLst>
              <a:path extrusionOk="0" h="5466475" w="9429326">
                <a:moveTo>
                  <a:pt x="0" y="0"/>
                </a:moveTo>
                <a:lnTo>
                  <a:pt x="9429325" y="0"/>
                </a:lnTo>
                <a:lnTo>
                  <a:pt x="9429325" y="5466475"/>
                </a:lnTo>
                <a:lnTo>
                  <a:pt x="0" y="5466475"/>
                </a:lnTo>
                <a:lnTo>
                  <a:pt x="0" y="0"/>
                </a:lnTo>
                <a:close/>
              </a:path>
            </a:pathLst>
          </a:custGeom>
          <a:blipFill rotWithShape="1">
            <a:blip r:embed="rId6">
              <a:alphaModFix/>
            </a:blip>
            <a:stretch>
              <a:fillRect b="-19815" l="0" r="0" t="-9553"/>
            </a:stretch>
          </a:blipFill>
          <a:ln>
            <a:noFill/>
          </a:ln>
        </p:spPr>
      </p:sp>
      <p:sp>
        <p:nvSpPr>
          <p:cNvPr id="291" name="Google Shape;291;p22"/>
          <p:cNvSpPr/>
          <p:nvPr/>
        </p:nvSpPr>
        <p:spPr>
          <a:xfrm>
            <a:off x="10376650" y="3743223"/>
            <a:ext cx="7242214" cy="5117074"/>
          </a:xfrm>
          <a:custGeom>
            <a:rect b="b" l="l" r="r" t="t"/>
            <a:pathLst>
              <a:path extrusionOk="0" h="4411271" w="6930348">
                <a:moveTo>
                  <a:pt x="0" y="0"/>
                </a:moveTo>
                <a:lnTo>
                  <a:pt x="6930349" y="0"/>
                </a:lnTo>
                <a:lnTo>
                  <a:pt x="6930349" y="4411271"/>
                </a:lnTo>
                <a:lnTo>
                  <a:pt x="0" y="4411271"/>
                </a:lnTo>
                <a:lnTo>
                  <a:pt x="0" y="0"/>
                </a:lnTo>
                <a:close/>
              </a:path>
            </a:pathLst>
          </a:custGeom>
          <a:blipFill rotWithShape="1">
            <a:blip r:embed="rId7">
              <a:alphaModFix/>
            </a:blip>
            <a:stretch>
              <a:fillRect b="-8055" l="0" r="0" t="-9770"/>
            </a:stretch>
          </a:blipFill>
          <a:ln>
            <a:noFill/>
          </a:ln>
        </p:spPr>
      </p:sp>
      <p:sp>
        <p:nvSpPr>
          <p:cNvPr id="292" name="Google Shape;292;p22"/>
          <p:cNvSpPr txBox="1"/>
          <p:nvPr/>
        </p:nvSpPr>
        <p:spPr>
          <a:xfrm>
            <a:off x="1079999" y="2247000"/>
            <a:ext cx="161280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 In the Bulgarian mobility, a working session on the problem of plastics in the Baltic Sea was held and participants visited the Institute of Oceanology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ae517215cb_1_0"/>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298" name="Google Shape;298;g3ae517215cb_1_0"/>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299" name="Google Shape;299;g3ae517215cb_1_0"/>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300" name="Google Shape;300;g3ae517215cb_1_0"/>
          <p:cNvSpPr txBox="1"/>
          <p:nvPr/>
        </p:nvSpPr>
        <p:spPr>
          <a:xfrm>
            <a:off x="784350" y="2070078"/>
            <a:ext cx="167193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 In </a:t>
            </a:r>
            <a:r>
              <a:rPr b="1" lang="en-US" sz="3200">
                <a:latin typeface="Open Sans"/>
                <a:ea typeface="Open Sans"/>
                <a:cs typeface="Open Sans"/>
                <a:sym typeface="Open Sans"/>
              </a:rPr>
              <a:t>Italia, participants </a:t>
            </a:r>
            <a:r>
              <a:rPr b="1" i="0" lang="en-US" sz="3200" u="none" cap="none" strike="noStrike">
                <a:solidFill>
                  <a:srgbClr val="000000"/>
                </a:solidFill>
                <a:latin typeface="Open Sans"/>
                <a:ea typeface="Open Sans"/>
                <a:cs typeface="Open Sans"/>
                <a:sym typeface="Open Sans"/>
              </a:rPr>
              <a:t> </a:t>
            </a:r>
            <a:r>
              <a:rPr b="1" lang="en-US" sz="3200">
                <a:latin typeface="Open Sans"/>
                <a:ea typeface="Open Sans"/>
                <a:cs typeface="Open Sans"/>
                <a:sym typeface="Open Sans"/>
              </a:rPr>
              <a:t>took part in </a:t>
            </a:r>
            <a:r>
              <a:rPr b="1" lang="en-US" sz="3200">
                <a:solidFill>
                  <a:schemeClr val="dk1"/>
                </a:solidFill>
                <a:latin typeface="Open Sans"/>
                <a:ea typeface="Open Sans"/>
                <a:cs typeface="Open Sans"/>
                <a:sym typeface="Open Sans"/>
              </a:rPr>
              <a:t>workshops on bartering, sustainable living, eco-friendly habits and circular economy that ended with a swap party. </a:t>
            </a:r>
            <a:endParaRPr b="1" sz="3200">
              <a:latin typeface="Open Sans"/>
              <a:ea typeface="Open Sans"/>
              <a:cs typeface="Open Sans"/>
              <a:sym typeface="Open Sans"/>
            </a:endParaRPr>
          </a:p>
        </p:txBody>
      </p:sp>
      <p:pic>
        <p:nvPicPr>
          <p:cNvPr id="301" name="Google Shape;301;g3ae517215cb_1_0" title="Martedi 3.jpg"/>
          <p:cNvPicPr preferRelativeResize="0"/>
          <p:nvPr/>
        </p:nvPicPr>
        <p:blipFill rotWithShape="1">
          <a:blip r:embed="rId6">
            <a:alphaModFix/>
          </a:blip>
          <a:srcRect b="5546" l="0" r="0" t="7375"/>
          <a:stretch/>
        </p:blipFill>
        <p:spPr>
          <a:xfrm>
            <a:off x="3269779" y="3707791"/>
            <a:ext cx="5184979" cy="6019800"/>
          </a:xfrm>
          <a:prstGeom prst="rect">
            <a:avLst/>
          </a:prstGeom>
          <a:noFill/>
          <a:ln>
            <a:noFill/>
          </a:ln>
        </p:spPr>
      </p:pic>
      <p:pic>
        <p:nvPicPr>
          <p:cNvPr id="302" name="Google Shape;302;g3ae517215cb_1_0" title="Martedi 6.jpg"/>
          <p:cNvPicPr preferRelativeResize="0"/>
          <p:nvPr/>
        </p:nvPicPr>
        <p:blipFill>
          <a:blip r:embed="rId7">
            <a:alphaModFix/>
          </a:blip>
          <a:stretch>
            <a:fillRect/>
          </a:stretch>
        </p:blipFill>
        <p:spPr>
          <a:xfrm>
            <a:off x="9791875" y="3686186"/>
            <a:ext cx="4514850" cy="601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3"/>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308" name="Google Shape;308;p23"/>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309" name="Google Shape;309;p23"/>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310" name="Google Shape;310;p23"/>
          <p:cNvSpPr/>
          <p:nvPr/>
        </p:nvSpPr>
        <p:spPr>
          <a:xfrm>
            <a:off x="12717825" y="3429000"/>
            <a:ext cx="3779599" cy="5472719"/>
          </a:xfrm>
          <a:custGeom>
            <a:rect b="b" l="l" r="r" t="t"/>
            <a:pathLst>
              <a:path extrusionOk="0" h="5175148" w="3443826">
                <a:moveTo>
                  <a:pt x="0" y="0"/>
                </a:moveTo>
                <a:lnTo>
                  <a:pt x="3443825" y="0"/>
                </a:lnTo>
                <a:lnTo>
                  <a:pt x="3443825" y="5175148"/>
                </a:lnTo>
                <a:lnTo>
                  <a:pt x="0" y="5175148"/>
                </a:lnTo>
                <a:lnTo>
                  <a:pt x="0" y="0"/>
                </a:lnTo>
                <a:close/>
              </a:path>
            </a:pathLst>
          </a:custGeom>
          <a:blipFill rotWithShape="1">
            <a:blip r:embed="rId6">
              <a:alphaModFix/>
            </a:blip>
            <a:stretch>
              <a:fillRect b="0" l="0" r="0" t="0"/>
            </a:stretch>
          </a:blipFill>
          <a:ln>
            <a:noFill/>
          </a:ln>
        </p:spPr>
      </p:sp>
      <p:sp>
        <p:nvSpPr>
          <p:cNvPr id="311" name="Google Shape;311;p23"/>
          <p:cNvSpPr/>
          <p:nvPr/>
        </p:nvSpPr>
        <p:spPr>
          <a:xfrm>
            <a:off x="1358900" y="3803552"/>
            <a:ext cx="10588672" cy="6108429"/>
          </a:xfrm>
          <a:custGeom>
            <a:rect b="b" l="l" r="r" t="t"/>
            <a:pathLst>
              <a:path extrusionOk="0" h="5789980" w="10305277">
                <a:moveTo>
                  <a:pt x="0" y="0"/>
                </a:moveTo>
                <a:lnTo>
                  <a:pt x="10305277" y="0"/>
                </a:lnTo>
                <a:lnTo>
                  <a:pt x="10305277" y="5789980"/>
                </a:lnTo>
                <a:lnTo>
                  <a:pt x="0" y="5789980"/>
                </a:lnTo>
                <a:lnTo>
                  <a:pt x="0" y="0"/>
                </a:lnTo>
                <a:close/>
              </a:path>
            </a:pathLst>
          </a:custGeom>
          <a:blipFill rotWithShape="1">
            <a:blip r:embed="rId7">
              <a:alphaModFix/>
            </a:blip>
            <a:stretch>
              <a:fillRect b="0" l="0" r="0" t="0"/>
            </a:stretch>
          </a:blipFill>
          <a:ln>
            <a:noFill/>
          </a:ln>
        </p:spPr>
      </p:sp>
      <p:sp>
        <p:nvSpPr>
          <p:cNvPr id="312" name="Google Shape;312;p23"/>
          <p:cNvSpPr txBox="1"/>
          <p:nvPr/>
        </p:nvSpPr>
        <p:spPr>
          <a:xfrm>
            <a:off x="1358904" y="1986925"/>
            <a:ext cx="15900300" cy="118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the last Spanish mobility, participants </a:t>
            </a:r>
            <a:r>
              <a:rPr b="1" lang="en-US" sz="3200">
                <a:latin typeface="Open Sans"/>
                <a:ea typeface="Open Sans"/>
                <a:cs typeface="Open Sans"/>
                <a:sym typeface="Open Sans"/>
              </a:rPr>
              <a:t>engaged</a:t>
            </a:r>
            <a:r>
              <a:rPr b="1" i="0" lang="en-US" sz="3200" u="none" cap="none" strike="noStrike">
                <a:solidFill>
                  <a:srgbClr val="000000"/>
                </a:solidFill>
                <a:latin typeface="Open Sans"/>
                <a:ea typeface="Open Sans"/>
                <a:cs typeface="Open Sans"/>
                <a:sym typeface="Open Sans"/>
              </a:rPr>
              <a:t> in a Magic Plastic workshop, learning how to make items by recycling different types of plastic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4"/>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318" name="Google Shape;318;p24"/>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319" name="Google Shape;319;p24"/>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320" name="Google Shape;320;p24"/>
          <p:cNvSpPr/>
          <p:nvPr/>
        </p:nvSpPr>
        <p:spPr>
          <a:xfrm>
            <a:off x="10514200" y="4092713"/>
            <a:ext cx="6909282" cy="4590839"/>
          </a:xfrm>
          <a:custGeom>
            <a:rect b="b" l="l" r="r" t="t"/>
            <a:pathLst>
              <a:path extrusionOk="0" h="5187389" w="7122971">
                <a:moveTo>
                  <a:pt x="0" y="0"/>
                </a:moveTo>
                <a:lnTo>
                  <a:pt x="7122972" y="0"/>
                </a:lnTo>
                <a:lnTo>
                  <a:pt x="7122972" y="5187389"/>
                </a:lnTo>
                <a:lnTo>
                  <a:pt x="0" y="5187389"/>
                </a:lnTo>
                <a:lnTo>
                  <a:pt x="0" y="0"/>
                </a:lnTo>
                <a:close/>
              </a:path>
            </a:pathLst>
          </a:custGeom>
          <a:blipFill rotWithShape="1">
            <a:blip r:embed="rId6">
              <a:alphaModFix/>
            </a:blip>
            <a:stretch>
              <a:fillRect b="-1462" l="0" r="0" t="-1461"/>
            </a:stretch>
          </a:blipFill>
          <a:ln>
            <a:noFill/>
          </a:ln>
        </p:spPr>
      </p:sp>
      <p:sp>
        <p:nvSpPr>
          <p:cNvPr id="321" name="Google Shape;321;p24"/>
          <p:cNvSpPr/>
          <p:nvPr/>
        </p:nvSpPr>
        <p:spPr>
          <a:xfrm>
            <a:off x="6695676" y="4145890"/>
            <a:ext cx="3265373" cy="5818037"/>
          </a:xfrm>
          <a:custGeom>
            <a:rect b="b" l="l" r="r" t="t"/>
            <a:pathLst>
              <a:path extrusionOk="0" h="5818037" w="3265373">
                <a:moveTo>
                  <a:pt x="0" y="0"/>
                </a:moveTo>
                <a:lnTo>
                  <a:pt x="3265373" y="0"/>
                </a:lnTo>
                <a:lnTo>
                  <a:pt x="3265373" y="5818037"/>
                </a:lnTo>
                <a:lnTo>
                  <a:pt x="0" y="5818037"/>
                </a:lnTo>
                <a:lnTo>
                  <a:pt x="0" y="0"/>
                </a:lnTo>
                <a:close/>
              </a:path>
            </a:pathLst>
          </a:custGeom>
          <a:blipFill rotWithShape="1">
            <a:blip r:embed="rId7">
              <a:alphaModFix/>
            </a:blip>
            <a:stretch>
              <a:fillRect b="0" l="0" r="0" t="0"/>
            </a:stretch>
          </a:blipFill>
          <a:ln>
            <a:noFill/>
          </a:ln>
        </p:spPr>
      </p:sp>
      <p:sp>
        <p:nvSpPr>
          <p:cNvPr id="322" name="Google Shape;322;p24"/>
          <p:cNvSpPr/>
          <p:nvPr/>
        </p:nvSpPr>
        <p:spPr>
          <a:xfrm>
            <a:off x="439101" y="4182266"/>
            <a:ext cx="5703413" cy="5745273"/>
          </a:xfrm>
          <a:custGeom>
            <a:rect b="b" l="l" r="r" t="t"/>
            <a:pathLst>
              <a:path extrusionOk="0" h="5745273" w="5703413">
                <a:moveTo>
                  <a:pt x="0" y="0"/>
                </a:moveTo>
                <a:lnTo>
                  <a:pt x="5703413" y="0"/>
                </a:lnTo>
                <a:lnTo>
                  <a:pt x="5703413" y="5745273"/>
                </a:lnTo>
                <a:lnTo>
                  <a:pt x="0" y="5745273"/>
                </a:lnTo>
                <a:lnTo>
                  <a:pt x="0" y="0"/>
                </a:lnTo>
                <a:close/>
              </a:path>
            </a:pathLst>
          </a:custGeom>
          <a:blipFill rotWithShape="1">
            <a:blip r:embed="rId8">
              <a:alphaModFix/>
            </a:blip>
            <a:stretch>
              <a:fillRect b="0" l="-1766" r="-1765" t="-2779"/>
            </a:stretch>
          </a:blipFill>
          <a:ln>
            <a:noFill/>
          </a:ln>
        </p:spPr>
      </p:sp>
      <p:sp>
        <p:nvSpPr>
          <p:cNvPr id="323" name="Google Shape;323;p24"/>
          <p:cNvSpPr txBox="1"/>
          <p:nvPr/>
        </p:nvSpPr>
        <p:spPr>
          <a:xfrm>
            <a:off x="1029640" y="1903324"/>
            <a:ext cx="16229700" cy="187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And they got a visit guided of the exhibition “the Scars of Gaia”, held in the Glass Art Museum of Alcorcón, by the Itaca’s Art baccalaureate students, curators of this Art exhibit focussed in the problems of the solid waste.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5"/>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329" name="Google Shape;329;p25"/>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330" name="Google Shape;330;p25"/>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331" name="Google Shape;331;p25"/>
          <p:cNvSpPr/>
          <p:nvPr/>
        </p:nvSpPr>
        <p:spPr>
          <a:xfrm>
            <a:off x="5374357" y="5472954"/>
            <a:ext cx="3436693" cy="4582258"/>
          </a:xfrm>
          <a:custGeom>
            <a:rect b="b" l="l" r="r" t="t"/>
            <a:pathLst>
              <a:path extrusionOk="0" h="4582258" w="3436693">
                <a:moveTo>
                  <a:pt x="0" y="0"/>
                </a:moveTo>
                <a:lnTo>
                  <a:pt x="3436693" y="0"/>
                </a:lnTo>
                <a:lnTo>
                  <a:pt x="3436693" y="4582258"/>
                </a:lnTo>
                <a:lnTo>
                  <a:pt x="0" y="4582258"/>
                </a:lnTo>
                <a:lnTo>
                  <a:pt x="0" y="0"/>
                </a:lnTo>
                <a:close/>
              </a:path>
            </a:pathLst>
          </a:custGeom>
          <a:blipFill rotWithShape="1">
            <a:blip r:embed="rId6">
              <a:alphaModFix/>
            </a:blip>
            <a:stretch>
              <a:fillRect b="0" l="0" r="0" t="0"/>
            </a:stretch>
          </a:blipFill>
          <a:ln>
            <a:noFill/>
          </a:ln>
        </p:spPr>
      </p:sp>
      <p:sp>
        <p:nvSpPr>
          <p:cNvPr id="332" name="Google Shape;332;p25"/>
          <p:cNvSpPr/>
          <p:nvPr/>
        </p:nvSpPr>
        <p:spPr>
          <a:xfrm>
            <a:off x="1219305" y="5171361"/>
            <a:ext cx="2836896" cy="4709535"/>
          </a:xfrm>
          <a:custGeom>
            <a:rect b="b" l="l" r="r" t="t"/>
            <a:pathLst>
              <a:path extrusionOk="0" h="4709535" w="2836896">
                <a:moveTo>
                  <a:pt x="0" y="0"/>
                </a:moveTo>
                <a:lnTo>
                  <a:pt x="2836896" y="0"/>
                </a:lnTo>
                <a:lnTo>
                  <a:pt x="2836896" y="4709535"/>
                </a:lnTo>
                <a:lnTo>
                  <a:pt x="0" y="4709535"/>
                </a:lnTo>
                <a:lnTo>
                  <a:pt x="0" y="0"/>
                </a:lnTo>
                <a:close/>
              </a:path>
            </a:pathLst>
          </a:custGeom>
          <a:blipFill rotWithShape="1">
            <a:blip r:embed="rId7">
              <a:alphaModFix/>
            </a:blip>
            <a:stretch>
              <a:fillRect b="-7202" l="0" r="0" t="0"/>
            </a:stretch>
          </a:blipFill>
          <a:ln>
            <a:noFill/>
          </a:ln>
        </p:spPr>
      </p:sp>
      <p:sp>
        <p:nvSpPr>
          <p:cNvPr id="333" name="Google Shape;333;p25"/>
          <p:cNvSpPr/>
          <p:nvPr/>
        </p:nvSpPr>
        <p:spPr>
          <a:xfrm>
            <a:off x="9791875" y="5321955"/>
            <a:ext cx="6964921" cy="3522502"/>
          </a:xfrm>
          <a:custGeom>
            <a:rect b="b" l="l" r="r" t="t"/>
            <a:pathLst>
              <a:path extrusionOk="0" h="3935756" w="7017553">
                <a:moveTo>
                  <a:pt x="0" y="0"/>
                </a:moveTo>
                <a:lnTo>
                  <a:pt x="7017553" y="0"/>
                </a:lnTo>
                <a:lnTo>
                  <a:pt x="7017553" y="3935756"/>
                </a:lnTo>
                <a:lnTo>
                  <a:pt x="0" y="3935756"/>
                </a:lnTo>
                <a:lnTo>
                  <a:pt x="0" y="0"/>
                </a:lnTo>
                <a:close/>
              </a:path>
            </a:pathLst>
          </a:custGeom>
          <a:blipFill rotWithShape="1">
            <a:blip r:embed="rId8">
              <a:alphaModFix/>
            </a:blip>
            <a:stretch>
              <a:fillRect b="-33793" l="-15654" r="-17901" t="0"/>
            </a:stretch>
          </a:blipFill>
          <a:ln>
            <a:noFill/>
          </a:ln>
        </p:spPr>
      </p:sp>
      <p:sp>
        <p:nvSpPr>
          <p:cNvPr id="334" name="Google Shape;334;p25"/>
          <p:cNvSpPr txBox="1"/>
          <p:nvPr/>
        </p:nvSpPr>
        <p:spPr>
          <a:xfrm>
            <a:off x="709428" y="1758135"/>
            <a:ext cx="16869000" cy="3940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parallel, in the different schools, some used clothing and books recycling workshops were held</a:t>
            </a:r>
            <a:r>
              <a:rPr b="1" lang="en-US" sz="3200">
                <a:latin typeface="Open Sans"/>
                <a:ea typeface="Open Sans"/>
                <a:cs typeface="Open Sans"/>
                <a:sym typeface="Open Sans"/>
              </a:rPr>
              <a:t> in which</a:t>
            </a:r>
            <a:r>
              <a:rPr b="1" i="0" lang="en-US" sz="3200" u="none" cap="none" strike="noStrike">
                <a:solidFill>
                  <a:srgbClr val="000000"/>
                </a:solidFill>
                <a:latin typeface="Open Sans"/>
                <a:ea typeface="Open Sans"/>
                <a:cs typeface="Open Sans"/>
                <a:sym typeface="Open Sans"/>
              </a:rPr>
              <a:t> participants upcycled items donated by the students themselves. The customized clothes and the used books, along with the craft pieces made by teachers and students were sold in schools' solidarity markets, and the money raised were used in charitable causes. </a:t>
            </a:r>
            <a:endParaRPr/>
          </a:p>
          <a:p>
            <a:pPr indent="0" lvl="0" marL="0" marR="0" rtl="0" algn="ctr">
              <a:lnSpc>
                <a:spcPct val="140000"/>
              </a:lnSpc>
              <a:spcBef>
                <a:spcPts val="0"/>
              </a:spcBef>
              <a:spcAft>
                <a:spcPts val="0"/>
              </a:spcAft>
              <a:buNone/>
            </a:pPr>
            <a:r>
              <a:t/>
            </a:r>
            <a:endParaRPr b="1" i="0" sz="3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340" name="Google Shape;340;p26"/>
          <p:cNvSpPr/>
          <p:nvPr/>
        </p:nvSpPr>
        <p:spPr>
          <a:xfrm>
            <a:off x="7769397" y="7297019"/>
            <a:ext cx="2749205" cy="964761"/>
          </a:xfrm>
          <a:custGeom>
            <a:rect b="b" l="l" r="r" t="t"/>
            <a:pathLst>
              <a:path extrusionOk="0" h="964761" w="2749205">
                <a:moveTo>
                  <a:pt x="0" y="0"/>
                </a:moveTo>
                <a:lnTo>
                  <a:pt x="2749206" y="0"/>
                </a:lnTo>
                <a:lnTo>
                  <a:pt x="2749206" y="964761"/>
                </a:lnTo>
                <a:lnTo>
                  <a:pt x="0" y="964761"/>
                </a:lnTo>
                <a:lnTo>
                  <a:pt x="0" y="0"/>
                </a:lnTo>
                <a:close/>
              </a:path>
            </a:pathLst>
          </a:custGeom>
          <a:blipFill rotWithShape="1">
            <a:blip r:embed="rId4">
              <a:alphaModFix/>
            </a:blip>
            <a:stretch>
              <a:fillRect b="0" l="0" r="0" t="0"/>
            </a:stretch>
          </a:blipFill>
          <a:ln>
            <a:noFill/>
          </a:ln>
        </p:spPr>
      </p:sp>
      <p:sp>
        <p:nvSpPr>
          <p:cNvPr id="341" name="Google Shape;341;p26"/>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342" name="Google Shape;342;p26"/>
          <p:cNvSpPr/>
          <p:nvPr/>
        </p:nvSpPr>
        <p:spPr>
          <a:xfrm>
            <a:off x="6107756" y="2475467"/>
            <a:ext cx="6072487" cy="4490383"/>
          </a:xfrm>
          <a:custGeom>
            <a:rect b="b" l="l" r="r" t="t"/>
            <a:pathLst>
              <a:path extrusionOk="0" h="4490383" w="6072487">
                <a:moveTo>
                  <a:pt x="0" y="0"/>
                </a:moveTo>
                <a:lnTo>
                  <a:pt x="6072488" y="0"/>
                </a:lnTo>
                <a:lnTo>
                  <a:pt x="6072488" y="4490383"/>
                </a:lnTo>
                <a:lnTo>
                  <a:pt x="0" y="4490383"/>
                </a:lnTo>
                <a:lnTo>
                  <a:pt x="0" y="0"/>
                </a:lnTo>
                <a:close/>
              </a:path>
            </a:pathLst>
          </a:custGeom>
          <a:blipFill rotWithShape="1">
            <a:blip r:embed="rId6">
              <a:alphaModFix/>
            </a:blip>
            <a:stretch>
              <a:fillRect b="0" l="0" r="0" t="0"/>
            </a:stretch>
          </a:blipFill>
          <a:ln>
            <a:noFill/>
          </a:ln>
        </p:spPr>
      </p:sp>
      <p:sp>
        <p:nvSpPr>
          <p:cNvPr id="343" name="Google Shape;343;p26"/>
          <p:cNvSpPr/>
          <p:nvPr/>
        </p:nvSpPr>
        <p:spPr>
          <a:xfrm>
            <a:off x="202185" y="8592949"/>
            <a:ext cx="9346819" cy="1425951"/>
          </a:xfrm>
          <a:custGeom>
            <a:rect b="b" l="l" r="r" t="t"/>
            <a:pathLst>
              <a:path extrusionOk="0" h="1425951" w="9346819">
                <a:moveTo>
                  <a:pt x="0" y="0"/>
                </a:moveTo>
                <a:lnTo>
                  <a:pt x="9346819" y="0"/>
                </a:lnTo>
                <a:lnTo>
                  <a:pt x="9346819" y="1425952"/>
                </a:lnTo>
                <a:lnTo>
                  <a:pt x="0" y="1425952"/>
                </a:lnTo>
                <a:lnTo>
                  <a:pt x="0" y="0"/>
                </a:lnTo>
                <a:close/>
              </a:path>
            </a:pathLst>
          </a:custGeom>
          <a:blipFill rotWithShape="1">
            <a:blip r:embed="rId7">
              <a:alphaModFix/>
            </a:blip>
            <a:stretch>
              <a:fillRect b="0" l="0" r="0" t="0"/>
            </a:stretch>
          </a:blipFill>
          <a:ln>
            <a:noFill/>
          </a:ln>
        </p:spPr>
      </p:sp>
      <p:pic>
        <p:nvPicPr>
          <p:cNvPr id="344" name="Google Shape;344;p26"/>
          <p:cNvPicPr preferRelativeResize="0"/>
          <p:nvPr/>
        </p:nvPicPr>
        <p:blipFill rotWithShape="1">
          <a:blip r:embed="rId8">
            <a:alphaModFix/>
          </a:blip>
          <a:srcRect b="0" l="0" r="0" t="0"/>
          <a:stretch/>
        </p:blipFill>
        <p:spPr>
          <a:xfrm>
            <a:off x="11450498" y="7626031"/>
            <a:ext cx="6467214" cy="23928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04" name="Google Shape;104;p3"/>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05" name="Google Shape;105;p3"/>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06" name="Google Shape;106;p3"/>
          <p:cNvSpPr/>
          <p:nvPr/>
        </p:nvSpPr>
        <p:spPr>
          <a:xfrm>
            <a:off x="5310038" y="4106066"/>
            <a:ext cx="7667924" cy="5760528"/>
          </a:xfrm>
          <a:custGeom>
            <a:rect b="b" l="l" r="r" t="t"/>
            <a:pathLst>
              <a:path extrusionOk="0" h="5760528" w="7667924">
                <a:moveTo>
                  <a:pt x="0" y="0"/>
                </a:moveTo>
                <a:lnTo>
                  <a:pt x="7667924" y="0"/>
                </a:lnTo>
                <a:lnTo>
                  <a:pt x="7667924" y="5760528"/>
                </a:lnTo>
                <a:lnTo>
                  <a:pt x="0" y="5760528"/>
                </a:lnTo>
                <a:lnTo>
                  <a:pt x="0" y="0"/>
                </a:lnTo>
                <a:close/>
              </a:path>
            </a:pathLst>
          </a:custGeom>
          <a:blipFill rotWithShape="1">
            <a:blip r:embed="rId6">
              <a:alphaModFix/>
            </a:blip>
            <a:stretch>
              <a:fillRect b="0" l="0" r="0" t="0"/>
            </a:stretch>
          </a:blipFill>
          <a:ln>
            <a:noFill/>
          </a:ln>
        </p:spPr>
      </p:sp>
      <p:sp>
        <p:nvSpPr>
          <p:cNvPr id="107" name="Google Shape;107;p3"/>
          <p:cNvSpPr txBox="1"/>
          <p:nvPr/>
        </p:nvSpPr>
        <p:spPr>
          <a:xfrm>
            <a:off x="1189435" y="1990988"/>
            <a:ext cx="15909000" cy="256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The repair programme of computing </a:t>
            </a:r>
            <a:r>
              <a:rPr b="1" lang="en-US" sz="3200">
                <a:latin typeface="Open Sans"/>
                <a:ea typeface="Open Sans"/>
                <a:cs typeface="Open Sans"/>
                <a:sym typeface="Open Sans"/>
              </a:rPr>
              <a:t>equipments</a:t>
            </a:r>
            <a:r>
              <a:rPr b="1" lang="en-US" sz="3200">
                <a:latin typeface="Open Sans"/>
                <a:ea typeface="Open Sans"/>
                <a:cs typeface="Open Sans"/>
                <a:sym typeface="Open Sans"/>
              </a:rPr>
              <a:t> </a:t>
            </a:r>
            <a:r>
              <a:rPr b="1" i="0" lang="en-US" sz="3200" u="none" cap="none" strike="noStrike">
                <a:solidFill>
                  <a:srgbClr val="000000"/>
                </a:solidFill>
                <a:latin typeface="Open Sans"/>
                <a:ea typeface="Open Sans"/>
                <a:cs typeface="Open Sans"/>
                <a:sym typeface="Open Sans"/>
              </a:rPr>
              <a:t>developed since the beginning of the project has allowed the increase of the recycling of electronic devices and helped to break the current time lag of planned obsolescence.</a:t>
            </a:r>
            <a:endParaRPr/>
          </a:p>
          <a:p>
            <a:pPr indent="0" lvl="0" marL="0" marR="0" rtl="0" algn="ctr">
              <a:lnSpc>
                <a:spcPct val="140000"/>
              </a:lnSpc>
              <a:spcBef>
                <a:spcPts val="0"/>
              </a:spcBef>
              <a:spcAft>
                <a:spcPts val="0"/>
              </a:spcAft>
              <a:buNone/>
            </a:pPr>
            <a:r>
              <a:t/>
            </a:r>
            <a:endParaRPr b="1" i="0" sz="3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13" name="Google Shape;113;p4"/>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14" name="Google Shape;114;p4"/>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15" name="Google Shape;115;p4"/>
          <p:cNvSpPr/>
          <p:nvPr/>
        </p:nvSpPr>
        <p:spPr>
          <a:xfrm>
            <a:off x="4415813" y="4989075"/>
            <a:ext cx="9456339" cy="4762391"/>
          </a:xfrm>
          <a:custGeom>
            <a:rect b="b" l="l" r="r" t="t"/>
            <a:pathLst>
              <a:path extrusionOk="0" h="4492822" w="8655688">
                <a:moveTo>
                  <a:pt x="0" y="0"/>
                </a:moveTo>
                <a:lnTo>
                  <a:pt x="8655688" y="0"/>
                </a:lnTo>
                <a:lnTo>
                  <a:pt x="8655688" y="4492822"/>
                </a:lnTo>
                <a:lnTo>
                  <a:pt x="0" y="4492822"/>
                </a:lnTo>
                <a:lnTo>
                  <a:pt x="0" y="0"/>
                </a:lnTo>
                <a:close/>
              </a:path>
            </a:pathLst>
          </a:custGeom>
          <a:blipFill rotWithShape="1">
            <a:blip r:embed="rId6">
              <a:alphaModFix/>
            </a:blip>
            <a:stretch>
              <a:fillRect b="-22089" l="-15573" r="-7585" t="-56166"/>
            </a:stretch>
          </a:blipFill>
          <a:ln>
            <a:noFill/>
          </a:ln>
        </p:spPr>
      </p:sp>
      <p:sp>
        <p:nvSpPr>
          <p:cNvPr id="116" name="Google Shape;116;p4"/>
          <p:cNvSpPr txBox="1"/>
          <p:nvPr/>
        </p:nvSpPr>
        <p:spPr>
          <a:xfrm>
            <a:off x="1028700" y="1929377"/>
            <a:ext cx="16298275" cy="22237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Open Sans"/>
                <a:ea typeface="Open Sans"/>
                <a:cs typeface="Open Sans"/>
                <a:sym typeface="Open Sans"/>
              </a:rPr>
              <a:t>Thanks to the first recycling workshop held in Madrid, participants learned the basic repairing techniques that made easy to repeat the workshops as many times as necessary, avoiding damage to the environment and promoting the fight against climate change.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p:nvPr/>
        </p:nvSpPr>
        <p:spPr>
          <a:xfrm>
            <a:off x="-22256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22" name="Google Shape;122;p5"/>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23" name="Google Shape;123;p5"/>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24" name="Google Shape;124;p5"/>
          <p:cNvSpPr/>
          <p:nvPr/>
        </p:nvSpPr>
        <p:spPr>
          <a:xfrm>
            <a:off x="4971538" y="4182266"/>
            <a:ext cx="8344924" cy="5553168"/>
          </a:xfrm>
          <a:custGeom>
            <a:rect b="b" l="l" r="r" t="t"/>
            <a:pathLst>
              <a:path extrusionOk="0" h="5553168" w="8344924">
                <a:moveTo>
                  <a:pt x="0" y="0"/>
                </a:moveTo>
                <a:lnTo>
                  <a:pt x="8344924" y="0"/>
                </a:lnTo>
                <a:lnTo>
                  <a:pt x="8344924" y="5553168"/>
                </a:lnTo>
                <a:lnTo>
                  <a:pt x="0" y="5553168"/>
                </a:lnTo>
                <a:lnTo>
                  <a:pt x="0" y="0"/>
                </a:lnTo>
                <a:close/>
              </a:path>
            </a:pathLst>
          </a:custGeom>
          <a:blipFill rotWithShape="1">
            <a:blip r:embed="rId6">
              <a:alphaModFix/>
            </a:blip>
            <a:stretch>
              <a:fillRect b="0" l="0" r="0" t="0"/>
            </a:stretch>
          </a:blipFill>
          <a:ln>
            <a:noFill/>
          </a:ln>
        </p:spPr>
      </p:sp>
      <p:sp>
        <p:nvSpPr>
          <p:cNvPr id="125" name="Google Shape;125;p5"/>
          <p:cNvSpPr txBox="1"/>
          <p:nvPr/>
        </p:nvSpPr>
        <p:spPr>
          <a:xfrm>
            <a:off x="1231734" y="1943978"/>
            <a:ext cx="15824400" cy="1871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Open Sans"/>
                <a:ea typeface="Open Sans"/>
                <a:cs typeface="Open Sans"/>
                <a:sym typeface="Open Sans"/>
              </a:rPr>
              <a:t>In the recycling workshops programme, the objectives were verified in each mobility, checking the number of equipment updated and repaired in the different recycling workshops.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31" name="Google Shape;131;p6"/>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32" name="Google Shape;132;p6"/>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33" name="Google Shape;133;p6"/>
          <p:cNvSpPr/>
          <p:nvPr/>
        </p:nvSpPr>
        <p:spPr>
          <a:xfrm>
            <a:off x="4160787" y="4252925"/>
            <a:ext cx="10938508" cy="5005375"/>
          </a:xfrm>
          <a:custGeom>
            <a:rect b="b" l="l" r="r" t="t"/>
            <a:pathLst>
              <a:path extrusionOk="0" h="5005375" w="10938508">
                <a:moveTo>
                  <a:pt x="0" y="0"/>
                </a:moveTo>
                <a:lnTo>
                  <a:pt x="10938507" y="0"/>
                </a:lnTo>
                <a:lnTo>
                  <a:pt x="10938507" y="5005375"/>
                </a:lnTo>
                <a:lnTo>
                  <a:pt x="0" y="5005375"/>
                </a:lnTo>
                <a:lnTo>
                  <a:pt x="0" y="0"/>
                </a:lnTo>
                <a:close/>
              </a:path>
            </a:pathLst>
          </a:custGeom>
          <a:blipFill rotWithShape="1">
            <a:blip r:embed="rId6">
              <a:alphaModFix/>
            </a:blip>
            <a:stretch>
              <a:fillRect b="-14260" l="0" r="0" t="-49638"/>
            </a:stretch>
          </a:blipFill>
          <a:ln>
            <a:noFill/>
          </a:ln>
        </p:spPr>
      </p:sp>
      <p:sp>
        <p:nvSpPr>
          <p:cNvPr id="134" name="Google Shape;134;p6"/>
          <p:cNvSpPr txBox="1"/>
          <p:nvPr/>
        </p:nvSpPr>
        <p:spPr>
          <a:xfrm>
            <a:off x="1196204" y="2002740"/>
            <a:ext cx="15895500" cy="1871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Open Sans"/>
                <a:ea typeface="Open Sans"/>
                <a:cs typeface="Open Sans"/>
                <a:sym typeface="Open Sans"/>
              </a:rPr>
              <a:t>Apart from recycling computer equipments, in the diverse mobilities, were undertaken a series of workshops and courses coordinated by teachers and students from the host centers.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40" name="Google Shape;140;p7"/>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41" name="Google Shape;141;p7"/>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42" name="Google Shape;142;p7"/>
          <p:cNvSpPr/>
          <p:nvPr/>
        </p:nvSpPr>
        <p:spPr>
          <a:xfrm>
            <a:off x="4291700" y="4537358"/>
            <a:ext cx="9554272" cy="5200724"/>
          </a:xfrm>
          <a:custGeom>
            <a:rect b="b" l="l" r="r" t="t"/>
            <a:pathLst>
              <a:path extrusionOk="0" h="4706538" w="9413076">
                <a:moveTo>
                  <a:pt x="0" y="0"/>
                </a:moveTo>
                <a:lnTo>
                  <a:pt x="9413076" y="0"/>
                </a:lnTo>
                <a:lnTo>
                  <a:pt x="9413076" y="4706538"/>
                </a:lnTo>
                <a:lnTo>
                  <a:pt x="0" y="4706538"/>
                </a:lnTo>
                <a:lnTo>
                  <a:pt x="0" y="0"/>
                </a:lnTo>
                <a:close/>
              </a:path>
            </a:pathLst>
          </a:custGeom>
          <a:blipFill rotWithShape="1">
            <a:blip r:embed="rId6">
              <a:alphaModFix/>
            </a:blip>
            <a:stretch>
              <a:fillRect b="0" l="0" r="0" t="0"/>
            </a:stretch>
          </a:blipFill>
          <a:ln>
            <a:noFill/>
          </a:ln>
        </p:spPr>
      </p:sp>
      <p:sp>
        <p:nvSpPr>
          <p:cNvPr id="143" name="Google Shape;143;p7"/>
          <p:cNvSpPr txBox="1"/>
          <p:nvPr/>
        </p:nvSpPr>
        <p:spPr>
          <a:xfrm>
            <a:off x="1215542" y="2148075"/>
            <a:ext cx="16487100" cy="2561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Participants have learned how to proceed to give a second life to many varied materials contributing to save natural resources and preserve the Earth for future generations.</a:t>
            </a:r>
            <a:endParaRPr/>
          </a:p>
          <a:p>
            <a:pPr indent="0" lvl="0" marL="0" marR="0" rtl="0" algn="ctr">
              <a:lnSpc>
                <a:spcPct val="140000"/>
              </a:lnSpc>
              <a:spcBef>
                <a:spcPts val="0"/>
              </a:spcBef>
              <a:spcAft>
                <a:spcPts val="0"/>
              </a:spcAft>
              <a:buNone/>
            </a:pPr>
            <a:r>
              <a:t/>
            </a:r>
            <a:endParaRPr b="1" i="0" sz="3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49" name="Google Shape;149;p8"/>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50" name="Google Shape;150;p8"/>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51" name="Google Shape;151;p8"/>
          <p:cNvSpPr/>
          <p:nvPr/>
        </p:nvSpPr>
        <p:spPr>
          <a:xfrm>
            <a:off x="2383325" y="3477519"/>
            <a:ext cx="4750651" cy="6334201"/>
          </a:xfrm>
          <a:custGeom>
            <a:rect b="b" l="l" r="r" t="t"/>
            <a:pathLst>
              <a:path extrusionOk="0" h="6334201" w="4750651">
                <a:moveTo>
                  <a:pt x="0" y="0"/>
                </a:moveTo>
                <a:lnTo>
                  <a:pt x="4750650" y="0"/>
                </a:lnTo>
                <a:lnTo>
                  <a:pt x="4750650" y="6334201"/>
                </a:lnTo>
                <a:lnTo>
                  <a:pt x="0" y="6334201"/>
                </a:lnTo>
                <a:lnTo>
                  <a:pt x="0" y="0"/>
                </a:lnTo>
                <a:close/>
              </a:path>
            </a:pathLst>
          </a:custGeom>
          <a:blipFill rotWithShape="1">
            <a:blip r:embed="rId6">
              <a:alphaModFix/>
            </a:blip>
            <a:stretch>
              <a:fillRect b="0" l="0" r="0" t="0"/>
            </a:stretch>
          </a:blipFill>
          <a:ln>
            <a:noFill/>
          </a:ln>
        </p:spPr>
      </p:sp>
      <p:sp>
        <p:nvSpPr>
          <p:cNvPr id="152" name="Google Shape;152;p8"/>
          <p:cNvSpPr/>
          <p:nvPr/>
        </p:nvSpPr>
        <p:spPr>
          <a:xfrm>
            <a:off x="7579953" y="3790859"/>
            <a:ext cx="9110884" cy="5189724"/>
          </a:xfrm>
          <a:custGeom>
            <a:rect b="b" l="l" r="r" t="t"/>
            <a:pathLst>
              <a:path extrusionOk="0" h="5189724" w="9110884">
                <a:moveTo>
                  <a:pt x="0" y="0"/>
                </a:moveTo>
                <a:lnTo>
                  <a:pt x="9110885" y="0"/>
                </a:lnTo>
                <a:lnTo>
                  <a:pt x="9110885" y="5189724"/>
                </a:lnTo>
                <a:lnTo>
                  <a:pt x="0" y="5189724"/>
                </a:lnTo>
                <a:lnTo>
                  <a:pt x="0" y="0"/>
                </a:lnTo>
                <a:close/>
              </a:path>
            </a:pathLst>
          </a:custGeom>
          <a:blipFill rotWithShape="1">
            <a:blip r:embed="rId7">
              <a:alphaModFix/>
            </a:blip>
            <a:stretch>
              <a:fillRect b="-23965" l="0" r="0" t="-7699"/>
            </a:stretch>
          </a:blipFill>
          <a:ln>
            <a:noFill/>
          </a:ln>
        </p:spPr>
      </p:sp>
      <p:sp>
        <p:nvSpPr>
          <p:cNvPr id="153" name="Google Shape;153;p8"/>
          <p:cNvSpPr txBox="1"/>
          <p:nvPr/>
        </p:nvSpPr>
        <p:spPr>
          <a:xfrm>
            <a:off x="1879588" y="2033251"/>
            <a:ext cx="14528823" cy="1099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In the first Spanish mobility, a fritas workshop was conducted at the Alcorcón Glass Art Museum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p:nvPr/>
        </p:nvSpPr>
        <p:spPr>
          <a:xfrm>
            <a:off x="0" y="-1922467"/>
            <a:ext cx="18288000" cy="12209467"/>
          </a:xfrm>
          <a:custGeom>
            <a:rect b="b" l="l" r="r" t="t"/>
            <a:pathLst>
              <a:path extrusionOk="0" h="12209467" w="18288000">
                <a:moveTo>
                  <a:pt x="0" y="0"/>
                </a:moveTo>
                <a:lnTo>
                  <a:pt x="18288000" y="0"/>
                </a:lnTo>
                <a:lnTo>
                  <a:pt x="18288000" y="12209467"/>
                </a:lnTo>
                <a:lnTo>
                  <a:pt x="0" y="12209467"/>
                </a:lnTo>
                <a:lnTo>
                  <a:pt x="0" y="0"/>
                </a:lnTo>
                <a:close/>
              </a:path>
            </a:pathLst>
          </a:custGeom>
          <a:blipFill rotWithShape="1">
            <a:blip r:embed="rId3">
              <a:alphaModFix amt="36000"/>
            </a:blip>
            <a:stretch>
              <a:fillRect b="0" l="0" r="0" t="0"/>
            </a:stretch>
          </a:blipFill>
          <a:ln>
            <a:noFill/>
          </a:ln>
        </p:spPr>
      </p:sp>
      <p:sp>
        <p:nvSpPr>
          <p:cNvPr id="159" name="Google Shape;159;p9"/>
          <p:cNvSpPr/>
          <p:nvPr/>
        </p:nvSpPr>
        <p:spPr>
          <a:xfrm>
            <a:off x="15316235" y="9155973"/>
            <a:ext cx="2749205" cy="964761"/>
          </a:xfrm>
          <a:custGeom>
            <a:rect b="b" l="l" r="r" t="t"/>
            <a:pathLst>
              <a:path extrusionOk="0" h="964761" w="2749205">
                <a:moveTo>
                  <a:pt x="0" y="0"/>
                </a:moveTo>
                <a:lnTo>
                  <a:pt x="2749205" y="0"/>
                </a:lnTo>
                <a:lnTo>
                  <a:pt x="2749205" y="964761"/>
                </a:lnTo>
                <a:lnTo>
                  <a:pt x="0" y="964761"/>
                </a:lnTo>
                <a:lnTo>
                  <a:pt x="0" y="0"/>
                </a:lnTo>
                <a:close/>
              </a:path>
            </a:pathLst>
          </a:custGeom>
          <a:blipFill rotWithShape="1">
            <a:blip r:embed="rId4">
              <a:alphaModFix/>
            </a:blip>
            <a:stretch>
              <a:fillRect b="0" l="0" r="0" t="0"/>
            </a:stretch>
          </a:blipFill>
          <a:ln>
            <a:noFill/>
          </a:ln>
        </p:spPr>
      </p:sp>
      <p:sp>
        <p:nvSpPr>
          <p:cNvPr id="160" name="Google Shape;160;p9"/>
          <p:cNvSpPr/>
          <p:nvPr/>
        </p:nvSpPr>
        <p:spPr>
          <a:xfrm>
            <a:off x="8496112" y="242115"/>
            <a:ext cx="1295775" cy="1573170"/>
          </a:xfrm>
          <a:custGeom>
            <a:rect b="b" l="l" r="r" t="t"/>
            <a:pathLst>
              <a:path extrusionOk="0" h="1573170" w="1295775">
                <a:moveTo>
                  <a:pt x="0" y="0"/>
                </a:moveTo>
                <a:lnTo>
                  <a:pt x="1295776" y="0"/>
                </a:lnTo>
                <a:lnTo>
                  <a:pt x="1295776" y="1573170"/>
                </a:lnTo>
                <a:lnTo>
                  <a:pt x="0" y="1573170"/>
                </a:lnTo>
                <a:lnTo>
                  <a:pt x="0" y="0"/>
                </a:lnTo>
                <a:close/>
              </a:path>
            </a:pathLst>
          </a:custGeom>
          <a:blipFill rotWithShape="1">
            <a:blip r:embed="rId5">
              <a:alphaModFix/>
            </a:blip>
            <a:stretch>
              <a:fillRect b="0" l="0" r="0" t="0"/>
            </a:stretch>
          </a:blipFill>
          <a:ln>
            <a:noFill/>
          </a:ln>
        </p:spPr>
      </p:sp>
      <p:sp>
        <p:nvSpPr>
          <p:cNvPr id="161" name="Google Shape;161;p9"/>
          <p:cNvSpPr/>
          <p:nvPr/>
        </p:nvSpPr>
        <p:spPr>
          <a:xfrm>
            <a:off x="612210" y="3499658"/>
            <a:ext cx="8377533" cy="5656315"/>
          </a:xfrm>
          <a:custGeom>
            <a:rect b="b" l="l" r="r" t="t"/>
            <a:pathLst>
              <a:path extrusionOk="0" h="5656315" w="8377533">
                <a:moveTo>
                  <a:pt x="0" y="0"/>
                </a:moveTo>
                <a:lnTo>
                  <a:pt x="8377533" y="0"/>
                </a:lnTo>
                <a:lnTo>
                  <a:pt x="8377533" y="5656315"/>
                </a:lnTo>
                <a:lnTo>
                  <a:pt x="0" y="5656315"/>
                </a:lnTo>
                <a:lnTo>
                  <a:pt x="0" y="0"/>
                </a:lnTo>
                <a:close/>
              </a:path>
            </a:pathLst>
          </a:custGeom>
          <a:blipFill rotWithShape="1">
            <a:blip r:embed="rId6">
              <a:alphaModFix/>
            </a:blip>
            <a:stretch>
              <a:fillRect b="0" l="-20130" r="0" t="-33443"/>
            </a:stretch>
          </a:blipFill>
          <a:ln>
            <a:noFill/>
          </a:ln>
        </p:spPr>
      </p:sp>
      <p:sp>
        <p:nvSpPr>
          <p:cNvPr id="162" name="Google Shape;162;p9"/>
          <p:cNvSpPr/>
          <p:nvPr/>
        </p:nvSpPr>
        <p:spPr>
          <a:xfrm>
            <a:off x="9386035" y="4701565"/>
            <a:ext cx="8286463" cy="3688337"/>
          </a:xfrm>
          <a:custGeom>
            <a:rect b="b" l="l" r="r" t="t"/>
            <a:pathLst>
              <a:path extrusionOk="0" h="3688337" w="8286463">
                <a:moveTo>
                  <a:pt x="0" y="0"/>
                </a:moveTo>
                <a:lnTo>
                  <a:pt x="8286462" y="0"/>
                </a:lnTo>
                <a:lnTo>
                  <a:pt x="8286462" y="3688337"/>
                </a:lnTo>
                <a:lnTo>
                  <a:pt x="0" y="3688337"/>
                </a:lnTo>
                <a:lnTo>
                  <a:pt x="0" y="0"/>
                </a:lnTo>
                <a:close/>
              </a:path>
            </a:pathLst>
          </a:custGeom>
          <a:blipFill rotWithShape="1">
            <a:blip r:embed="rId7">
              <a:alphaModFix/>
            </a:blip>
            <a:stretch>
              <a:fillRect b="0" l="0" r="0" t="0"/>
            </a:stretch>
          </a:blipFill>
          <a:ln>
            <a:noFill/>
          </a:ln>
        </p:spPr>
      </p:sp>
      <p:sp>
        <p:nvSpPr>
          <p:cNvPr id="163" name="Google Shape;163;p9"/>
          <p:cNvSpPr txBox="1"/>
          <p:nvPr/>
        </p:nvSpPr>
        <p:spPr>
          <a:xfrm>
            <a:off x="1879588" y="2033251"/>
            <a:ext cx="14528823"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Open Sans"/>
                <a:ea typeface="Open Sans"/>
                <a:cs typeface="Open Sans"/>
                <a:sym typeface="Open Sans"/>
              </a:rPr>
              <a:t>And participants took part in a glass casting session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